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6" r:id="rId31"/>
    <p:sldId id="287" r:id="rId32"/>
    <p:sldId id="288" r:id="rId33"/>
    <p:sldId id="290" r:id="rId34"/>
    <p:sldId id="289" r:id="rId35"/>
    <p:sldId id="291" r:id="rId36"/>
    <p:sldId id="285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5" r:id="rId48"/>
    <p:sldId id="306" r:id="rId49"/>
    <p:sldId id="302" r:id="rId50"/>
    <p:sldId id="303" r:id="rId51"/>
    <p:sldId id="304" r:id="rId52"/>
    <p:sldId id="307" r:id="rId53"/>
    <p:sldId id="308" r:id="rId54"/>
    <p:sldId id="309" r:id="rId55"/>
    <p:sldId id="310" r:id="rId56"/>
    <p:sldId id="312" r:id="rId57"/>
    <p:sldId id="311" r:id="rId58"/>
    <p:sldId id="313" r:id="rId59"/>
    <p:sldId id="314" r:id="rId60"/>
    <p:sldId id="315" r:id="rId61"/>
    <p:sldId id="316" r:id="rId62"/>
    <p:sldId id="317" r:id="rId63"/>
    <p:sldId id="321" r:id="rId64"/>
    <p:sldId id="320" r:id="rId65"/>
    <p:sldId id="318" r:id="rId66"/>
    <p:sldId id="319" r:id="rId67"/>
    <p:sldId id="324" r:id="rId68"/>
    <p:sldId id="325" r:id="rId69"/>
    <p:sldId id="326" r:id="rId70"/>
    <p:sldId id="327" r:id="rId71"/>
    <p:sldId id="322" r:id="rId72"/>
    <p:sldId id="323" r:id="rId73"/>
    <p:sldId id="328" r:id="rId74"/>
    <p:sldId id="329" r:id="rId75"/>
    <p:sldId id="334" r:id="rId76"/>
    <p:sldId id="335" r:id="rId77"/>
    <p:sldId id="330" r:id="rId78"/>
    <p:sldId id="331" r:id="rId79"/>
    <p:sldId id="333" r:id="rId80"/>
    <p:sldId id="332" r:id="rId81"/>
    <p:sldId id="337" r:id="rId82"/>
    <p:sldId id="336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9" r:id="rId94"/>
    <p:sldId id="348" r:id="rId95"/>
    <p:sldId id="351" r:id="rId96"/>
    <p:sldId id="350" r:id="rId97"/>
    <p:sldId id="352" r:id="rId98"/>
    <p:sldId id="353" r:id="rId99"/>
    <p:sldId id="354" r:id="rId100"/>
    <p:sldId id="355" r:id="rId101"/>
    <p:sldId id="360" r:id="rId102"/>
    <p:sldId id="362" r:id="rId103"/>
    <p:sldId id="367" r:id="rId104"/>
    <p:sldId id="368" r:id="rId105"/>
    <p:sldId id="370" r:id="rId106"/>
    <p:sldId id="369" r:id="rId107"/>
    <p:sldId id="365" r:id="rId108"/>
    <p:sldId id="366" r:id="rId109"/>
    <p:sldId id="363" r:id="rId110"/>
    <p:sldId id="364" r:id="rId111"/>
    <p:sldId id="361" r:id="rId112"/>
    <p:sldId id="359" r:id="rId113"/>
    <p:sldId id="373" r:id="rId114"/>
    <p:sldId id="371" r:id="rId115"/>
    <p:sldId id="372" r:id="rId116"/>
    <p:sldId id="357" r:id="rId117"/>
    <p:sldId id="356" r:id="rId118"/>
    <p:sldId id="358" r:id="rId119"/>
    <p:sldId id="375" r:id="rId120"/>
    <p:sldId id="398" r:id="rId121"/>
    <p:sldId id="386" r:id="rId122"/>
    <p:sldId id="374" r:id="rId123"/>
    <p:sldId id="376" r:id="rId124"/>
    <p:sldId id="377" r:id="rId125"/>
    <p:sldId id="381" r:id="rId126"/>
    <p:sldId id="380" r:id="rId127"/>
    <p:sldId id="379" r:id="rId128"/>
    <p:sldId id="378" r:id="rId129"/>
    <p:sldId id="382" r:id="rId130"/>
    <p:sldId id="383" r:id="rId131"/>
    <p:sldId id="384" r:id="rId132"/>
    <p:sldId id="388" r:id="rId133"/>
    <p:sldId id="385" r:id="rId134"/>
    <p:sldId id="387" r:id="rId135"/>
    <p:sldId id="391" r:id="rId136"/>
    <p:sldId id="389" r:id="rId137"/>
    <p:sldId id="390" r:id="rId138"/>
    <p:sldId id="394" r:id="rId139"/>
    <p:sldId id="392" r:id="rId140"/>
    <p:sldId id="393" r:id="rId141"/>
    <p:sldId id="396" r:id="rId142"/>
    <p:sldId id="395" r:id="rId143"/>
    <p:sldId id="397" r:id="rId144"/>
    <p:sldId id="409" r:id="rId145"/>
    <p:sldId id="401" r:id="rId146"/>
    <p:sldId id="400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10" r:id="rId155"/>
    <p:sldId id="411" r:id="rId156"/>
    <p:sldId id="412" r:id="rId157"/>
    <p:sldId id="413" r:id="rId158"/>
    <p:sldId id="414" r:id="rId159"/>
    <p:sldId id="417" r:id="rId160"/>
    <p:sldId id="415" r:id="rId161"/>
    <p:sldId id="419" r:id="rId162"/>
    <p:sldId id="418" r:id="rId163"/>
    <p:sldId id="421" r:id="rId164"/>
    <p:sldId id="420" r:id="rId165"/>
    <p:sldId id="423" r:id="rId166"/>
    <p:sldId id="422" r:id="rId167"/>
    <p:sldId id="425" r:id="rId168"/>
    <p:sldId id="424" r:id="rId169"/>
    <p:sldId id="427" r:id="rId170"/>
    <p:sldId id="426" r:id="rId171"/>
    <p:sldId id="430" r:id="rId172"/>
    <p:sldId id="431" r:id="rId173"/>
    <p:sldId id="433" r:id="rId174"/>
    <p:sldId id="432" r:id="rId175"/>
    <p:sldId id="434" r:id="rId176"/>
    <p:sldId id="436" r:id="rId177"/>
    <p:sldId id="437" r:id="rId178"/>
    <p:sldId id="438" r:id="rId179"/>
    <p:sldId id="439" r:id="rId180"/>
    <p:sldId id="440" r:id="rId181"/>
    <p:sldId id="435" r:id="rId182"/>
    <p:sldId id="442" r:id="rId183"/>
    <p:sldId id="441" r:id="rId184"/>
    <p:sldId id="449" r:id="rId185"/>
    <p:sldId id="443" r:id="rId186"/>
    <p:sldId id="451" r:id="rId187"/>
    <p:sldId id="444" r:id="rId188"/>
    <p:sldId id="450" r:id="rId189"/>
    <p:sldId id="446" r:id="rId190"/>
    <p:sldId id="452" r:id="rId191"/>
    <p:sldId id="447" r:id="rId192"/>
    <p:sldId id="453" r:id="rId193"/>
    <p:sldId id="448" r:id="rId194"/>
    <p:sldId id="454" r:id="rId195"/>
    <p:sldId id="456" r:id="rId196"/>
    <p:sldId id="465" r:id="rId197"/>
    <p:sldId id="455" r:id="rId198"/>
    <p:sldId id="457" r:id="rId199"/>
    <p:sldId id="458" r:id="rId200"/>
    <p:sldId id="460" r:id="rId201"/>
    <p:sldId id="462" r:id="rId202"/>
    <p:sldId id="463" r:id="rId203"/>
    <p:sldId id="464" r:id="rId204"/>
    <p:sldId id="466" r:id="rId205"/>
    <p:sldId id="467" r:id="rId206"/>
    <p:sldId id="468" r:id="rId207"/>
    <p:sldId id="470" r:id="rId208"/>
    <p:sldId id="471" r:id="rId209"/>
    <p:sldId id="472" r:id="rId210"/>
    <p:sldId id="473" r:id="rId211"/>
    <p:sldId id="474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3" r:id="rId220"/>
    <p:sldId id="484" r:id="rId221"/>
    <p:sldId id="485" r:id="rId222"/>
    <p:sldId id="486" r:id="rId223"/>
    <p:sldId id="487" r:id="rId224"/>
    <p:sldId id="488" r:id="rId225"/>
    <p:sldId id="489" r:id="rId226"/>
    <p:sldId id="491" r:id="rId227"/>
    <p:sldId id="492" r:id="rId228"/>
    <p:sldId id="490" r:id="rId229"/>
    <p:sldId id="493" r:id="rId230"/>
    <p:sldId id="494" r:id="rId231"/>
    <p:sldId id="495" r:id="rId232"/>
    <p:sldId id="496" r:id="rId233"/>
    <p:sldId id="497" r:id="rId234"/>
    <p:sldId id="498" r:id="rId235"/>
    <p:sldId id="499" r:id="rId236"/>
    <p:sldId id="500" r:id="rId237"/>
    <p:sldId id="501" r:id="rId238"/>
    <p:sldId id="502" r:id="rId239"/>
    <p:sldId id="504" r:id="rId240"/>
    <p:sldId id="505" r:id="rId241"/>
    <p:sldId id="506" r:id="rId242"/>
    <p:sldId id="503" r:id="rId243"/>
    <p:sldId id="508" r:id="rId244"/>
    <p:sldId id="507" r:id="rId2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2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2EF84-9793-416D-B738-9E21B2656CF1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B4290-A552-44F9-8BF4-28AA548CA0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38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B4290-A552-44F9-8BF4-28AA548CA0FD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54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tiff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0.png"/><Relationship Id="rId21" Type="http://schemas.openxmlformats.org/officeDocument/2006/relationships/image" Target="../media/image325.png"/><Relationship Id="rId34" Type="http://schemas.openxmlformats.org/officeDocument/2006/relationships/image" Target="../media/image338.png"/><Relationship Id="rId42" Type="http://schemas.openxmlformats.org/officeDocument/2006/relationships/image" Target="../media/image346.png"/><Relationship Id="rId47" Type="http://schemas.openxmlformats.org/officeDocument/2006/relationships/image" Target="../media/image351.png"/><Relationship Id="rId50" Type="http://schemas.openxmlformats.org/officeDocument/2006/relationships/image" Target="../media/image354.png"/><Relationship Id="rId55" Type="http://schemas.openxmlformats.org/officeDocument/2006/relationships/image" Target="../media/image359.png"/><Relationship Id="rId63" Type="http://schemas.openxmlformats.org/officeDocument/2006/relationships/image" Target="../media/image367.png"/><Relationship Id="rId68" Type="http://schemas.openxmlformats.org/officeDocument/2006/relationships/image" Target="../media/image372.png"/><Relationship Id="rId76" Type="http://schemas.openxmlformats.org/officeDocument/2006/relationships/image" Target="../media/image380.png"/><Relationship Id="rId84" Type="http://schemas.openxmlformats.org/officeDocument/2006/relationships/image" Target="../media/image388.png"/><Relationship Id="rId89" Type="http://schemas.openxmlformats.org/officeDocument/2006/relationships/image" Target="../media/image393.png"/><Relationship Id="rId97" Type="http://schemas.openxmlformats.org/officeDocument/2006/relationships/image" Target="../media/image401.png"/><Relationship Id="rId7" Type="http://schemas.openxmlformats.org/officeDocument/2006/relationships/image" Target="../media/image311.png"/><Relationship Id="rId71" Type="http://schemas.openxmlformats.org/officeDocument/2006/relationships/image" Target="../media/image375.png"/><Relationship Id="rId92" Type="http://schemas.openxmlformats.org/officeDocument/2006/relationships/image" Target="../media/image396.png"/><Relationship Id="rId2" Type="http://schemas.openxmlformats.org/officeDocument/2006/relationships/image" Target="../media/image306.png"/><Relationship Id="rId16" Type="http://schemas.openxmlformats.org/officeDocument/2006/relationships/image" Target="../media/image320.png"/><Relationship Id="rId29" Type="http://schemas.openxmlformats.org/officeDocument/2006/relationships/image" Target="../media/image333.png"/><Relationship Id="rId11" Type="http://schemas.openxmlformats.org/officeDocument/2006/relationships/image" Target="../media/image315.png"/><Relationship Id="rId24" Type="http://schemas.openxmlformats.org/officeDocument/2006/relationships/image" Target="../media/image328.png"/><Relationship Id="rId32" Type="http://schemas.openxmlformats.org/officeDocument/2006/relationships/image" Target="../media/image336.png"/><Relationship Id="rId37" Type="http://schemas.openxmlformats.org/officeDocument/2006/relationships/image" Target="../media/image341.png"/><Relationship Id="rId40" Type="http://schemas.openxmlformats.org/officeDocument/2006/relationships/image" Target="../media/image344.png"/><Relationship Id="rId45" Type="http://schemas.openxmlformats.org/officeDocument/2006/relationships/image" Target="../media/image349.png"/><Relationship Id="rId53" Type="http://schemas.openxmlformats.org/officeDocument/2006/relationships/image" Target="../media/image357.png"/><Relationship Id="rId58" Type="http://schemas.openxmlformats.org/officeDocument/2006/relationships/image" Target="../media/image362.png"/><Relationship Id="rId66" Type="http://schemas.openxmlformats.org/officeDocument/2006/relationships/image" Target="../media/image370.png"/><Relationship Id="rId74" Type="http://schemas.openxmlformats.org/officeDocument/2006/relationships/image" Target="../media/image378.png"/><Relationship Id="rId79" Type="http://schemas.openxmlformats.org/officeDocument/2006/relationships/image" Target="../media/image383.png"/><Relationship Id="rId87" Type="http://schemas.openxmlformats.org/officeDocument/2006/relationships/image" Target="../media/image391.png"/><Relationship Id="rId5" Type="http://schemas.openxmlformats.org/officeDocument/2006/relationships/image" Target="../media/image309.png"/><Relationship Id="rId61" Type="http://schemas.openxmlformats.org/officeDocument/2006/relationships/image" Target="../media/image365.png"/><Relationship Id="rId82" Type="http://schemas.openxmlformats.org/officeDocument/2006/relationships/image" Target="../media/image386.png"/><Relationship Id="rId90" Type="http://schemas.openxmlformats.org/officeDocument/2006/relationships/image" Target="../media/image394.png"/><Relationship Id="rId95" Type="http://schemas.openxmlformats.org/officeDocument/2006/relationships/image" Target="../media/image399.png"/><Relationship Id="rId19" Type="http://schemas.openxmlformats.org/officeDocument/2006/relationships/image" Target="../media/image323.png"/><Relationship Id="rId14" Type="http://schemas.openxmlformats.org/officeDocument/2006/relationships/image" Target="../media/image318.png"/><Relationship Id="rId22" Type="http://schemas.openxmlformats.org/officeDocument/2006/relationships/image" Target="../media/image326.png"/><Relationship Id="rId27" Type="http://schemas.openxmlformats.org/officeDocument/2006/relationships/image" Target="../media/image331.png"/><Relationship Id="rId30" Type="http://schemas.openxmlformats.org/officeDocument/2006/relationships/image" Target="../media/image334.png"/><Relationship Id="rId35" Type="http://schemas.openxmlformats.org/officeDocument/2006/relationships/image" Target="../media/image339.png"/><Relationship Id="rId43" Type="http://schemas.openxmlformats.org/officeDocument/2006/relationships/image" Target="../media/image347.png"/><Relationship Id="rId48" Type="http://schemas.openxmlformats.org/officeDocument/2006/relationships/image" Target="../media/image352.png"/><Relationship Id="rId56" Type="http://schemas.openxmlformats.org/officeDocument/2006/relationships/image" Target="../media/image360.png"/><Relationship Id="rId64" Type="http://schemas.openxmlformats.org/officeDocument/2006/relationships/image" Target="../media/image368.png"/><Relationship Id="rId69" Type="http://schemas.openxmlformats.org/officeDocument/2006/relationships/image" Target="../media/image373.png"/><Relationship Id="rId77" Type="http://schemas.openxmlformats.org/officeDocument/2006/relationships/image" Target="../media/image381.png"/><Relationship Id="rId100" Type="http://schemas.openxmlformats.org/officeDocument/2006/relationships/image" Target="../media/image404.png"/><Relationship Id="rId8" Type="http://schemas.openxmlformats.org/officeDocument/2006/relationships/image" Target="../media/image312.png"/><Relationship Id="rId51" Type="http://schemas.openxmlformats.org/officeDocument/2006/relationships/image" Target="../media/image355.png"/><Relationship Id="rId72" Type="http://schemas.openxmlformats.org/officeDocument/2006/relationships/image" Target="../media/image376.png"/><Relationship Id="rId80" Type="http://schemas.openxmlformats.org/officeDocument/2006/relationships/image" Target="../media/image384.png"/><Relationship Id="rId85" Type="http://schemas.openxmlformats.org/officeDocument/2006/relationships/image" Target="../media/image389.png"/><Relationship Id="rId93" Type="http://schemas.openxmlformats.org/officeDocument/2006/relationships/image" Target="../media/image397.png"/><Relationship Id="rId98" Type="http://schemas.openxmlformats.org/officeDocument/2006/relationships/image" Target="../media/image402.png"/><Relationship Id="rId3" Type="http://schemas.openxmlformats.org/officeDocument/2006/relationships/image" Target="../media/image307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5" Type="http://schemas.openxmlformats.org/officeDocument/2006/relationships/image" Target="../media/image329.png"/><Relationship Id="rId33" Type="http://schemas.openxmlformats.org/officeDocument/2006/relationships/image" Target="../media/image337.png"/><Relationship Id="rId38" Type="http://schemas.openxmlformats.org/officeDocument/2006/relationships/image" Target="../media/image342.png"/><Relationship Id="rId46" Type="http://schemas.openxmlformats.org/officeDocument/2006/relationships/image" Target="../media/image350.png"/><Relationship Id="rId59" Type="http://schemas.openxmlformats.org/officeDocument/2006/relationships/image" Target="../media/image363.png"/><Relationship Id="rId67" Type="http://schemas.openxmlformats.org/officeDocument/2006/relationships/image" Target="../media/image371.png"/><Relationship Id="rId20" Type="http://schemas.openxmlformats.org/officeDocument/2006/relationships/image" Target="../media/image324.png"/><Relationship Id="rId41" Type="http://schemas.openxmlformats.org/officeDocument/2006/relationships/image" Target="../media/image345.png"/><Relationship Id="rId54" Type="http://schemas.openxmlformats.org/officeDocument/2006/relationships/image" Target="../media/image358.png"/><Relationship Id="rId62" Type="http://schemas.openxmlformats.org/officeDocument/2006/relationships/image" Target="../media/image366.png"/><Relationship Id="rId70" Type="http://schemas.openxmlformats.org/officeDocument/2006/relationships/image" Target="../media/image374.png"/><Relationship Id="rId75" Type="http://schemas.openxmlformats.org/officeDocument/2006/relationships/image" Target="../media/image379.png"/><Relationship Id="rId83" Type="http://schemas.openxmlformats.org/officeDocument/2006/relationships/image" Target="../media/image387.png"/><Relationship Id="rId88" Type="http://schemas.openxmlformats.org/officeDocument/2006/relationships/image" Target="../media/image392.png"/><Relationship Id="rId91" Type="http://schemas.openxmlformats.org/officeDocument/2006/relationships/image" Target="../media/image395.png"/><Relationship Id="rId9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5" Type="http://schemas.openxmlformats.org/officeDocument/2006/relationships/image" Target="../media/image319.png"/><Relationship Id="rId23" Type="http://schemas.openxmlformats.org/officeDocument/2006/relationships/image" Target="../media/image327.png"/><Relationship Id="rId28" Type="http://schemas.openxmlformats.org/officeDocument/2006/relationships/image" Target="../media/image332.png"/><Relationship Id="rId36" Type="http://schemas.openxmlformats.org/officeDocument/2006/relationships/image" Target="../media/image340.png"/><Relationship Id="rId49" Type="http://schemas.openxmlformats.org/officeDocument/2006/relationships/image" Target="../media/image353.png"/><Relationship Id="rId57" Type="http://schemas.openxmlformats.org/officeDocument/2006/relationships/image" Target="../media/image361.png"/><Relationship Id="rId10" Type="http://schemas.openxmlformats.org/officeDocument/2006/relationships/image" Target="../media/image314.png"/><Relationship Id="rId31" Type="http://schemas.openxmlformats.org/officeDocument/2006/relationships/image" Target="../media/image335.png"/><Relationship Id="rId44" Type="http://schemas.openxmlformats.org/officeDocument/2006/relationships/image" Target="../media/image348.png"/><Relationship Id="rId52" Type="http://schemas.openxmlformats.org/officeDocument/2006/relationships/image" Target="../media/image356.png"/><Relationship Id="rId60" Type="http://schemas.openxmlformats.org/officeDocument/2006/relationships/image" Target="../media/image364.png"/><Relationship Id="rId65" Type="http://schemas.openxmlformats.org/officeDocument/2006/relationships/image" Target="../media/image369.png"/><Relationship Id="rId73" Type="http://schemas.openxmlformats.org/officeDocument/2006/relationships/image" Target="../media/image377.png"/><Relationship Id="rId78" Type="http://schemas.openxmlformats.org/officeDocument/2006/relationships/image" Target="../media/image382.png"/><Relationship Id="rId81" Type="http://schemas.openxmlformats.org/officeDocument/2006/relationships/image" Target="../media/image385.png"/><Relationship Id="rId86" Type="http://schemas.openxmlformats.org/officeDocument/2006/relationships/image" Target="../media/image390.png"/><Relationship Id="rId94" Type="http://schemas.openxmlformats.org/officeDocument/2006/relationships/image" Target="../media/image398.png"/><Relationship Id="rId99" Type="http://schemas.openxmlformats.org/officeDocument/2006/relationships/image" Target="../media/image40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9" Type="http://schemas.openxmlformats.org/officeDocument/2006/relationships/image" Target="../media/image343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zhengyf/PointMatchDemo/PointMatchDemo.zip" TargetMode="External"/><Relationship Id="rId2" Type="http://schemas.openxmlformats.org/officeDocument/2006/relationships/hyperlink" Target="http://www.umiacs.umd.edu/~zhengyf/PointMatching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iff"/><Relationship Id="rId3" Type="http://schemas.openxmlformats.org/officeDocument/2006/relationships/image" Target="../media/image103.tiff"/><Relationship Id="rId7" Type="http://schemas.openxmlformats.org/officeDocument/2006/relationships/image" Target="../media/image107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iff"/><Relationship Id="rId5" Type="http://schemas.openxmlformats.org/officeDocument/2006/relationships/image" Target="../media/image105.tiff"/><Relationship Id="rId10" Type="http://schemas.openxmlformats.org/officeDocument/2006/relationships/image" Target="../media/image110.tiff"/><Relationship Id="rId4" Type="http://schemas.openxmlformats.org/officeDocument/2006/relationships/image" Target="../media/image104.tiff"/><Relationship Id="rId9" Type="http://schemas.openxmlformats.org/officeDocument/2006/relationships/image" Target="../media/image10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10" Type="http://schemas.openxmlformats.org/officeDocument/2006/relationships/image" Target="../media/image119.jpeg"/><Relationship Id="rId4" Type="http://schemas.openxmlformats.org/officeDocument/2006/relationships/image" Target="../media/image113.jpeg"/><Relationship Id="rId9" Type="http://schemas.openxmlformats.org/officeDocument/2006/relationships/image" Target="../media/image11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30.jpeg"/><Relationship Id="rId7" Type="http://schemas.openxmlformats.org/officeDocument/2006/relationships/image" Target="../media/image1.tiff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8.tiff"/><Relationship Id="rId10" Type="http://schemas.openxmlformats.org/officeDocument/2006/relationships/image" Target="../media/image125.jpeg"/><Relationship Id="rId4" Type="http://schemas.openxmlformats.org/officeDocument/2006/relationships/image" Target="../media/image131.jpeg"/><Relationship Id="rId9" Type="http://schemas.openxmlformats.org/officeDocument/2006/relationships/image" Target="../media/image12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33.jpeg"/><Relationship Id="rId7" Type="http://schemas.openxmlformats.org/officeDocument/2006/relationships/image" Target="../media/image2.tiff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7.tiff"/><Relationship Id="rId10" Type="http://schemas.openxmlformats.org/officeDocument/2006/relationships/image" Target="../media/image126.jpeg"/><Relationship Id="rId4" Type="http://schemas.openxmlformats.org/officeDocument/2006/relationships/image" Target="../media/image134.jpeg"/><Relationship Id="rId9" Type="http://schemas.openxmlformats.org/officeDocument/2006/relationships/image" Target="../media/image12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36.jpeg"/><Relationship Id="rId7" Type="http://schemas.openxmlformats.org/officeDocument/2006/relationships/image" Target="../media/image5.tiff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138.tiff"/><Relationship Id="rId10" Type="http://schemas.openxmlformats.org/officeDocument/2006/relationships/image" Target="../media/image120.jpeg"/><Relationship Id="rId4" Type="http://schemas.openxmlformats.org/officeDocument/2006/relationships/image" Target="../media/image137.png"/><Relationship Id="rId9" Type="http://schemas.openxmlformats.org/officeDocument/2006/relationships/image" Target="../media/image1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iff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1112</a:t>
            </a:r>
            <a:r>
              <a:rPr lang="zh-TW" altLang="en-US" dirty="0"/>
              <a:t>進度報告</a:t>
            </a:r>
            <a:r>
              <a:rPr lang="en-US" altLang="zh-TW" dirty="0"/>
              <a:t>drawlinefft2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1603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en-US" dirty="0" smtClean="0"/>
              <a:t>原圖</a:t>
            </a:r>
            <a:endParaRPr lang="zh-TW" altLang="en-US" dirty="0"/>
          </a:p>
        </p:txBody>
      </p:sp>
      <p:pic>
        <p:nvPicPr>
          <p:cNvPr id="1026" name="Picture 2" descr="C:\Users\gn00254192\Desktop\recognize_matlab\1119第二次實驗(課程一)\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0" t="14355" r="2206" b="16442"/>
          <a:stretch/>
        </p:blipFill>
        <p:spPr bwMode="auto">
          <a:xfrm>
            <a:off x="179513" y="33868"/>
            <a:ext cx="1368152" cy="16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n00254192\Desktop\recognize_matlab\1119第二次實驗(課程一)\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13157" r="55316" b="14856"/>
          <a:stretch/>
        </p:blipFill>
        <p:spPr bwMode="auto">
          <a:xfrm>
            <a:off x="1200222" y="1672842"/>
            <a:ext cx="6646350" cy="20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n00254192\Desktop\recognize_matlab\1119第二次實驗(課程一)\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9" t="19703" r="13049" b="14841"/>
          <a:stretch/>
        </p:blipFill>
        <p:spPr bwMode="auto">
          <a:xfrm>
            <a:off x="1192086" y="4293096"/>
            <a:ext cx="6654486" cy="191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61048"/>
            <a:ext cx="7143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846760"/>
            <a:ext cx="7239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32472"/>
            <a:ext cx="7429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861048"/>
            <a:ext cx="7429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6309320"/>
            <a:ext cx="714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6347420"/>
            <a:ext cx="752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347420"/>
            <a:ext cx="733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337895"/>
            <a:ext cx="7143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6660232" y="6165034"/>
            <a:ext cx="1186340" cy="536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269217" y="6155509"/>
            <a:ext cx="1186340" cy="5362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=150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0479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0211</a:t>
            </a:r>
            <a:r>
              <a:rPr lang="zh-TW" altLang="en-US" dirty="0" smtClean="0"/>
              <a:t>放入</a:t>
            </a:r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25997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86757" y="3109442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1.1092                                               1.8304                                                  1.2279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86757" y="4869160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1.8325                                              1.0509                                                   1.4822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6757" y="654571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1.4360                                                 1.1604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31840" y="3478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842" y="1638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31840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94201" y="16503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4" y="1228110"/>
            <a:ext cx="839437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=500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24235" y="2815163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0.0738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0.1247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0.0898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1335" y="4659292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0.1246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0.0773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0.1020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0184" y="651317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0.1022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0.0789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9872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220" y="1228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19872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53714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53714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=500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7917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2280" y="4941168"/>
            <a:ext cx="1654440" cy="1583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02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未處理二值化圖片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5" y="1700808"/>
            <a:ext cx="8620701" cy="48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82" y="620688"/>
            <a:ext cx="2396218" cy="69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7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處理進</a:t>
            </a:r>
            <a:r>
              <a:rPr lang="en-US" altLang="zh-TW" dirty="0" err="1" smtClean="0"/>
              <a:t>Bounding_box</a:t>
            </a:r>
            <a:r>
              <a:rPr lang="zh-TW" altLang="en-US" dirty="0" smtClean="0"/>
              <a:t>後的圖片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41317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2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3" y="1268760"/>
            <a:ext cx="841202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=300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24235" y="2815163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0.0738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0.1247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0.0898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1335" y="4659292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0.1246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0.0773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0.1020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0184" y="651317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0.1022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0.0789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9872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220" y="1228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19872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53714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53714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=300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6317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9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6" y="1325692"/>
            <a:ext cx="830289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=150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24235" y="2815163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0.0246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0.0419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0.0299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0184" y="4637613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0.0423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0.0249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0.0363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0184" y="651317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0.0341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0.0253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9872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677" y="1228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19872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53714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4547" y="51423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           原圖</a:t>
            </a:r>
            <a:endParaRPr lang="zh-TW" altLang="en-US" dirty="0"/>
          </a:p>
        </p:txBody>
      </p:sp>
      <p:pic>
        <p:nvPicPr>
          <p:cNvPr id="2050" name="Picture 2" descr="C:\Users\gn00254192\Desktop\recognize_matlab\1119第二次實驗(課程三)\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9" t="9935" r="733" b="9335"/>
          <a:stretch/>
        </p:blipFill>
        <p:spPr bwMode="auto">
          <a:xfrm>
            <a:off x="251520" y="116632"/>
            <a:ext cx="1613095" cy="1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n00254192\Desktop\recognize_matlab\1119第二次實驗(課程三)\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r="55442" b="5066"/>
          <a:stretch/>
        </p:blipFill>
        <p:spPr bwMode="auto">
          <a:xfrm>
            <a:off x="1331640" y="1844824"/>
            <a:ext cx="6595392" cy="17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n00254192\Desktop\recognize_matlab\1119第二次實驗(課程三)\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1" t="12440" r="11571" b="7688"/>
          <a:stretch/>
        </p:blipFill>
        <p:spPr bwMode="auto">
          <a:xfrm>
            <a:off x="1363106" y="4365103"/>
            <a:ext cx="6563926" cy="161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7048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76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60465"/>
            <a:ext cx="7620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741415"/>
            <a:ext cx="7429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15" y="6237312"/>
            <a:ext cx="7143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6237312"/>
            <a:ext cx="7429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227787"/>
            <a:ext cx="7429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218262"/>
            <a:ext cx="7429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橢圓 14"/>
          <p:cNvSpPr/>
          <p:nvPr/>
        </p:nvSpPr>
        <p:spPr>
          <a:xfrm>
            <a:off x="6660232" y="3606654"/>
            <a:ext cx="1186340" cy="536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423726" y="3606654"/>
            <a:ext cx="1186340" cy="5362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4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=150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40483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4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3035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1559" y="2769622"/>
            <a:ext cx="772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0.0049                                                    0.0075                                                      0.0053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0184" y="4637613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0.0077                                                    0.0046                                                     0.0068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0184" y="6513170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0.0060                                                    0.0049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9872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677" y="1228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19872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53714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72685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22357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原始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79722" y="2924944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1.4964                                                   1.2697                                                   1.3029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9721" y="4756502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1.2679                                                    1.3460                                                  1.4268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59632" y="6555583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1.2990                                                   1.3259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3109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86739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0755" y="5125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2280" y="1372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40599" y="513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86739" y="3294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1059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5576" y="2708920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0.2249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0.2038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0.2054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576" y="4581128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0.1977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0.2144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0.2198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69690" y="6519103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0.2117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0.2149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0677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31288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63239" y="1268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0677" y="5063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516187" y="3195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25617" y="5073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=500;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58" y="1268760"/>
            <a:ext cx="828866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3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Fb_resize</a:t>
            </a:r>
            <a:r>
              <a:rPr lang="zh-TW" altLang="en-US" dirty="0" smtClean="0"/>
              <a:t>後直接設定閥值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21082"/>
            <a:ext cx="3620754" cy="544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gn00254192\Desktop\Jay\pic_part2test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47484"/>
            <a:ext cx="3795404" cy="57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4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相機翻拍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3264222" cy="507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gn00254192\Desktop\Jay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13570"/>
            <a:ext cx="3269536" cy="50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6339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77726"/>
            <a:ext cx="3406979" cy="514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68760"/>
            <a:ext cx="3888432" cy="547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20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0212</a:t>
            </a:r>
            <a:r>
              <a:rPr lang="zh-TW" altLang="en-US" dirty="0" smtClean="0"/>
              <a:t>畢卡索圖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8638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           原圖</a:t>
            </a:r>
            <a:endParaRPr lang="zh-TW" altLang="en-US" dirty="0"/>
          </a:p>
        </p:txBody>
      </p:sp>
      <p:pic>
        <p:nvPicPr>
          <p:cNvPr id="3075" name="Picture 3" descr="C:\Users\gn00254192\Desktop\recognize_matlab\1119第二次實驗(課程四)\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5" t="11675" r="1412" b="15162"/>
          <a:stretch/>
        </p:blipFill>
        <p:spPr bwMode="auto">
          <a:xfrm>
            <a:off x="107504" y="116632"/>
            <a:ext cx="1745291" cy="15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n00254192\Desktop\recognize_matlab\1119第二次實驗(課程四)\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6" r="56396" b="13225"/>
          <a:stretch/>
        </p:blipFill>
        <p:spPr bwMode="auto">
          <a:xfrm>
            <a:off x="1187624" y="1916832"/>
            <a:ext cx="6491584" cy="16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gn00254192\Desktop\recognize_matlab\1119第二次實驗(課程四)\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4" t="8532" r="12810" b="12284"/>
          <a:stretch/>
        </p:blipFill>
        <p:spPr bwMode="auto">
          <a:xfrm>
            <a:off x="1187624" y="4221088"/>
            <a:ext cx="6447094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63" y="3717032"/>
            <a:ext cx="7239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64657"/>
            <a:ext cx="7143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26557"/>
            <a:ext cx="7334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40844"/>
            <a:ext cx="7048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165304"/>
            <a:ext cx="714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255791"/>
            <a:ext cx="7429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148" y="6246266"/>
            <a:ext cx="6953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74" y="6265316"/>
            <a:ext cx="7239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橢圓 15"/>
          <p:cNvSpPr/>
          <p:nvPr/>
        </p:nvSpPr>
        <p:spPr>
          <a:xfrm>
            <a:off x="6448378" y="6078167"/>
            <a:ext cx="1186340" cy="536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587243" y="3547750"/>
            <a:ext cx="1186340" cy="5362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four_threshold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35782"/>
            <a:ext cx="7426742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164288" y="476672"/>
            <a:ext cx="1872208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endCxn id="4" idx="3"/>
          </p:cNvCxnSpPr>
          <p:nvPr/>
        </p:nvCxnSpPr>
        <p:spPr>
          <a:xfrm>
            <a:off x="7164288" y="1628800"/>
            <a:ext cx="18722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4" idx="0"/>
          </p:cNvCxnSpPr>
          <p:nvPr/>
        </p:nvCxnSpPr>
        <p:spPr>
          <a:xfrm>
            <a:off x="8100392" y="476672"/>
            <a:ext cx="0" cy="2304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411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看原</a:t>
            </a:r>
            <a:r>
              <a:rPr lang="zh-TW" altLang="en-US" dirty="0" smtClean="0"/>
              <a:t>圖</a:t>
            </a:r>
            <a:r>
              <a:rPr lang="en-US" altLang="zh-TW" dirty="0" smtClean="0"/>
              <a:t>~</a:t>
            </a:r>
            <a:r>
              <a:rPr lang="zh-TW" altLang="en-US" dirty="0" smtClean="0"/>
              <a:t>處理圖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1640" y="3276508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C:\Users\gn00254192\Documents\GitHub\recognize_matlab_alltestdata\</a:t>
            </a:r>
            <a:r>
              <a:rPr lang="zh-TW" altLang="en-US" dirty="0"/>
              <a:t>畢卡索</a:t>
            </a:r>
            <a:r>
              <a:rPr lang="en-US" altLang="zh-TW" dirty="0"/>
              <a:t>\</a:t>
            </a:r>
            <a:r>
              <a:rPr lang="zh-TW" altLang="en-US" dirty="0"/>
              <a:t>小畫家處理過後的</a:t>
            </a:r>
            <a:r>
              <a:rPr lang="en-US" altLang="zh-TW" dirty="0"/>
              <a:t>\</a:t>
            </a:r>
            <a:r>
              <a:rPr lang="zh-TW" altLang="en-US" dirty="0"/>
              <a:t>將處理完的圖另存</a:t>
            </a:r>
          </a:p>
        </p:txBody>
      </p:sp>
    </p:spTree>
    <p:extLst>
      <p:ext uri="{BB962C8B-B14F-4D97-AF65-F5344CB8AC3E}">
        <p14:creationId xmlns:p14="http://schemas.microsoft.com/office/powerpoint/2010/main" val="1687495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跑正規化</a:t>
            </a:r>
            <a:r>
              <a:rPr lang="en-US" altLang="zh-TW" dirty="0" smtClean="0"/>
              <a:t>~</a:t>
            </a:r>
            <a:r>
              <a:rPr lang="zh-TW" altLang="en-US" dirty="0" smtClean="0"/>
              <a:t>所有點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852936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0.4192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0.3867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0.5617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1599" y="4756502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0.4293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0.5661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0.5475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38575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3786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8709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20272" y="3342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5379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38575" y="332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7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跑正規化</a:t>
            </a:r>
            <a:r>
              <a:rPr lang="en-US" altLang="zh-TW" dirty="0"/>
              <a:t>~</a:t>
            </a:r>
            <a:r>
              <a:rPr lang="zh-TW" altLang="en-US" dirty="0"/>
              <a:t>所有點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3949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/>
          <a:stretch/>
        </p:blipFill>
        <p:spPr bwMode="auto">
          <a:xfrm>
            <a:off x="504845" y="-99392"/>
            <a:ext cx="2554986" cy="366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2915737" y="-99392"/>
            <a:ext cx="2952407" cy="379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/>
          <a:stretch/>
        </p:blipFill>
        <p:spPr bwMode="auto">
          <a:xfrm>
            <a:off x="5868144" y="-99392"/>
            <a:ext cx="3048000" cy="356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"/>
          <a:stretch/>
        </p:blipFill>
        <p:spPr bwMode="auto">
          <a:xfrm>
            <a:off x="504845" y="3458025"/>
            <a:ext cx="2376265" cy="339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3127"/>
          <a:stretch/>
        </p:blipFill>
        <p:spPr bwMode="auto">
          <a:xfrm>
            <a:off x="2881110" y="3192597"/>
            <a:ext cx="3114675" cy="366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6596" b="3071"/>
          <a:stretch/>
        </p:blipFill>
        <p:spPr bwMode="auto">
          <a:xfrm>
            <a:off x="5868144" y="3192597"/>
            <a:ext cx="3047999" cy="366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6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091200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02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064248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08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082901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8836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16310"/>
            <a:ext cx="6083866" cy="609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5043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125040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96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           原圖</a:t>
            </a:r>
            <a:endParaRPr lang="zh-TW" altLang="en-US" dirty="0"/>
          </a:p>
        </p:txBody>
      </p:sp>
      <p:pic>
        <p:nvPicPr>
          <p:cNvPr id="4098" name="Picture 2" descr="C:\Users\gn00254192\Desktop\recognize_matlab\1119第二次實驗(課程五)\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r="56656" b="18267"/>
          <a:stretch/>
        </p:blipFill>
        <p:spPr bwMode="auto">
          <a:xfrm>
            <a:off x="1353123" y="1997222"/>
            <a:ext cx="6613896" cy="154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n00254192\Desktop\recognize_matlab\1119第二次實驗(課程五)\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4" t="8521" r="3033" b="14254"/>
          <a:stretch/>
        </p:blipFill>
        <p:spPr bwMode="auto">
          <a:xfrm>
            <a:off x="179512" y="116632"/>
            <a:ext cx="1662186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n00254192\Desktop\recognize_matlab\1119第二次實驗(課程五)\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2" t="3995" r="14286" b="12748"/>
          <a:stretch/>
        </p:blipFill>
        <p:spPr bwMode="auto">
          <a:xfrm>
            <a:off x="1355959" y="4299530"/>
            <a:ext cx="6627547" cy="18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7048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803327"/>
            <a:ext cx="704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69990"/>
            <a:ext cx="714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755702"/>
            <a:ext cx="7334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98" y="6309320"/>
            <a:ext cx="7143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6309320"/>
            <a:ext cx="7239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10" y="6328369"/>
            <a:ext cx="6953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76" y="6285901"/>
            <a:ext cx="7048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橢圓 15"/>
          <p:cNvSpPr/>
          <p:nvPr/>
        </p:nvSpPr>
        <p:spPr>
          <a:xfrm>
            <a:off x="5148064" y="3611416"/>
            <a:ext cx="1186340" cy="536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780679" y="3587603"/>
            <a:ext cx="1186340" cy="53622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9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124622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1565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Pic_7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00" y="716400"/>
            <a:ext cx="6041476" cy="60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5109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跑正規化</a:t>
            </a:r>
            <a:r>
              <a:rPr lang="en-US" altLang="zh-TW" dirty="0" smtClean="0"/>
              <a:t>~</a:t>
            </a:r>
            <a:r>
              <a:rPr lang="zh-TW" altLang="en-US" dirty="0" smtClean="0"/>
              <a:t>所有點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852936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0.4192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0.3867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0.5617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1599" y="4756502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0.4293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0.5661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0.5475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38575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3786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8709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20272" y="3342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5379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38575" y="332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97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37253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3568" y="2852936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0.0497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0.0473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0.0677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55576" y="4705429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0.0524</a:t>
            </a:r>
            <a:r>
              <a:rPr lang="zh-TW" altLang="en-US" dirty="0" smtClean="0"/>
              <a:t>                                                     </a:t>
            </a:r>
            <a:r>
              <a:rPr lang="en-US" altLang="zh-TW" dirty="0" smtClean="0"/>
              <a:t>0.0630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0.0656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354691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842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7901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59800" y="3255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76256" y="317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7625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490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687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跑正規化</a:t>
            </a:r>
            <a:r>
              <a:rPr lang="en-US" altLang="zh-TW" dirty="0" smtClean="0"/>
              <a:t>~</a:t>
            </a:r>
            <a:r>
              <a:rPr lang="zh-TW" altLang="en-US" dirty="0" smtClean="0"/>
              <a:t>所有點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852936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0.4192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0.3867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0.5617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1599" y="4756502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0.4293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0.5661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0.5475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38575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3786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8709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20272" y="3342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5379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38575" y="332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464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=300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4" y="1268760"/>
            <a:ext cx="830139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3568" y="2827913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0.0271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0.0269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0.0343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3567" y="4695904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0.0284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0.0319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0.0338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89579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504" y="1355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8581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89579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76256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7625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490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=300;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18331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7393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跑正規化</a:t>
            </a:r>
            <a:r>
              <a:rPr lang="en-US" altLang="zh-TW" dirty="0" smtClean="0"/>
              <a:t>~</a:t>
            </a:r>
            <a:r>
              <a:rPr lang="zh-TW" altLang="en-US" dirty="0" smtClean="0"/>
              <a:t>所有點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852936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0.4192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0.3867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0.5617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1599" y="4756502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0.4293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0.5661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0.5475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38575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3786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8709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20272" y="3342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5379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38575" y="332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931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=150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3052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1498" y="2780928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0.0110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0.0113</a:t>
            </a:r>
            <a:r>
              <a:rPr lang="zh-TW" altLang="en-US" dirty="0" smtClean="0"/>
              <a:t>                                                     </a:t>
            </a:r>
            <a:r>
              <a:rPr lang="en-US" altLang="zh-TW" dirty="0" smtClean="0"/>
              <a:t>0.0130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2292" y="4725144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0.0116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0.0123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0.0130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0899" y="1327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19872" y="1327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0899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19872" y="32790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4248" y="3273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04248" y="1327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1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下周進度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目前利用取樣點去做</a:t>
            </a:r>
            <a:r>
              <a:rPr lang="en-US" altLang="zh-TW" dirty="0" smtClean="0"/>
              <a:t>2D</a:t>
            </a:r>
            <a:r>
              <a:rPr lang="zh-TW" altLang="en-US" dirty="0" smtClean="0"/>
              <a:t>傅立葉，下周預計利用線段直接去做</a:t>
            </a:r>
            <a:r>
              <a:rPr lang="en-US" altLang="zh-TW" dirty="0" smtClean="0"/>
              <a:t>2D</a:t>
            </a:r>
            <a:r>
              <a:rPr lang="zh-TW" altLang="en-US" dirty="0" smtClean="0"/>
              <a:t>傅立葉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2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=150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2777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375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跑正規化</a:t>
            </a:r>
            <a:r>
              <a:rPr lang="en-US" altLang="zh-TW" dirty="0" smtClean="0"/>
              <a:t>~</a:t>
            </a:r>
            <a:r>
              <a:rPr lang="zh-TW" altLang="en-US" dirty="0" smtClean="0"/>
              <a:t>所有點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852936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0.4192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0.3867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0.5617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1599" y="4756502"/>
            <a:ext cx="735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0.4293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0.5661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0.5475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38575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37866" y="1340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8709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20272" y="3342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5379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38575" y="332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41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=50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8085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5576" y="2780928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0.0023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0.0024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0.0024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0650" y="4725144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0.0024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0.0024</a:t>
            </a:r>
            <a:r>
              <a:rPr lang="zh-TW" altLang="en-US" dirty="0" smtClean="0"/>
              <a:t>                                                     </a:t>
            </a:r>
            <a:r>
              <a:rPr lang="en-US" altLang="zh-TW" dirty="0" smtClean="0"/>
              <a:t>0.0026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3053" y="12407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8264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031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268760"/>
            <a:ext cx="829664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1356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0305</a:t>
            </a:r>
            <a:r>
              <a:rPr lang="zh-TW" altLang="en-US" dirty="0" smtClean="0"/>
              <a:t>數據視覺化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40906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47864" y="3337904"/>
            <a:ext cx="2304256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04759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628800"/>
            <a:ext cx="2016224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16216" y="1628800"/>
            <a:ext cx="223224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43276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14530" y="163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0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One_pic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dirty="0" err="1" smtClean="0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809227" cy="495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7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779912" y="133920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79912" y="317432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9552" y="3176815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30235" y="1338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30235" y="3174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7327" y="3174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r>
              <a:rPr lang="en-US" altLang="zh-TW" dirty="0"/>
              <a:t> 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906772" cy="506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8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3847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5576" y="3176815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5576" y="134419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48264" y="133920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0285" y="3176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0" y="1344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46578" y="1344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1127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8394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r>
              <a:rPr lang="en-US" altLang="zh-TW" dirty="0"/>
              <a:t> 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63122"/>
            <a:ext cx="8928992" cy="50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1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5576" y="500197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637032" y="500197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5576" y="322893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001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87721" y="5001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22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r>
              <a:rPr lang="en-US" altLang="zh-TW" dirty="0"/>
              <a:t> 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17179"/>
            <a:ext cx="8950349" cy="514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7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91430" cy="51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588224" y="3228931"/>
            <a:ext cx="223224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7450" y="3261588"/>
            <a:ext cx="2654349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7449" y="5085183"/>
            <a:ext cx="2654349" cy="1645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28184" y="322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4522" y="2879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4522" y="5122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r>
              <a:rPr lang="en-US" altLang="zh-TW" dirty="0"/>
              <a:t> 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4" y="1700808"/>
            <a:ext cx="8789193" cy="495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3" y="1287413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6622" y="1269901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9553" y="3161586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32508" y="128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5276" y="31669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00719" y="1269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r>
              <a:rPr lang="en-US" altLang="zh-TW" dirty="0"/>
              <a:t> 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err="1"/>
              <a:t>Third_pic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52516"/>
            <a:ext cx="8748464" cy="47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One_pic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8116"/>
              </p:ext>
            </p:extLst>
          </p:nvPr>
        </p:nvGraphicFramePr>
        <p:xfrm>
          <a:off x="467544" y="1916832"/>
          <a:ext cx="84025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68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線條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圓形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長方體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陰影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畢卡索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平均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4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Third_pic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908051"/>
              </p:ext>
            </p:extLst>
          </p:nvPr>
        </p:nvGraphicFramePr>
        <p:xfrm>
          <a:off x="467544" y="1916832"/>
          <a:ext cx="84025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68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線條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圓形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長方體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陰影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畢卡索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平均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7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779912" y="133920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79912" y="317432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9552" y="3176815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30235" y="1338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30235" y="3174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7327" y="3174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gn00254192\Desktop\recognize_matlab\1119第二次實驗(課程一)\NOTSample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48" b="11038"/>
          <a:stretch/>
        </p:blipFill>
        <p:spPr bwMode="auto">
          <a:xfrm>
            <a:off x="1619672" y="908720"/>
            <a:ext cx="6524832" cy="19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n00254192\Desktop\recognize_matlab\1119第二次實驗(課程一)\NOTSample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7" r="11870"/>
          <a:stretch/>
        </p:blipFill>
        <p:spPr bwMode="auto">
          <a:xfrm>
            <a:off x="1624453" y="3645024"/>
            <a:ext cx="6466007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10344"/>
              </p:ext>
            </p:extLst>
          </p:nvPr>
        </p:nvGraphicFramePr>
        <p:xfrm>
          <a:off x="251520" y="2849993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1.9025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1.3350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2.0592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1.6740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2.0336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1.4609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1.6195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1.2446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927759"/>
              </p:ext>
            </p:extLst>
          </p:nvPr>
        </p:nvGraphicFramePr>
        <p:xfrm>
          <a:off x="223624" y="6013698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1.3800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2.1251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1.1981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0.9163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1.3889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2.4820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1.2966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0.9131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046178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46178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98008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98008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文字方塊 6"/>
          <p:cNvSpPr txBox="1"/>
          <p:nvPr/>
        </p:nvSpPr>
        <p:spPr>
          <a:xfrm>
            <a:off x="6228184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3" name="文字方塊 7"/>
          <p:cNvSpPr txBox="1"/>
          <p:nvPr/>
        </p:nvSpPr>
        <p:spPr>
          <a:xfrm>
            <a:off x="6228184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788774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788774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87824" y="6165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文字方塊 7"/>
          <p:cNvSpPr txBox="1"/>
          <p:nvPr/>
        </p:nvSpPr>
        <p:spPr>
          <a:xfrm>
            <a:off x="4614945" y="6165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1" name="文字方塊 7"/>
          <p:cNvSpPr txBox="1"/>
          <p:nvPr/>
        </p:nvSpPr>
        <p:spPr>
          <a:xfrm>
            <a:off x="7788774" y="6165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228184" y="5919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228184" y="6349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4" name="向上箭號 23"/>
          <p:cNvSpPr/>
          <p:nvPr/>
        </p:nvSpPr>
        <p:spPr>
          <a:xfrm>
            <a:off x="6071964" y="3115165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下箭號 24"/>
          <p:cNvSpPr/>
          <p:nvPr/>
        </p:nvSpPr>
        <p:spPr>
          <a:xfrm>
            <a:off x="2771800" y="3115165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6" name="向下箭號 25"/>
          <p:cNvSpPr/>
          <p:nvPr/>
        </p:nvSpPr>
        <p:spPr>
          <a:xfrm>
            <a:off x="4440128" y="3104964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7" name="向下箭號 26"/>
          <p:cNvSpPr/>
          <p:nvPr/>
        </p:nvSpPr>
        <p:spPr>
          <a:xfrm>
            <a:off x="6096312" y="6241958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8" name="向上箭號 27"/>
          <p:cNvSpPr/>
          <p:nvPr/>
        </p:nvSpPr>
        <p:spPr>
          <a:xfrm>
            <a:off x="7644758" y="3101590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0" name="Picture 3" descr="C:\Users\gn00254192\Desktop\recognize_matlab\1119第二次實驗(課程一)\NOTSample人臉對稱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5030" r="905" b="9602"/>
          <a:stretch/>
        </p:blipFill>
        <p:spPr bwMode="auto">
          <a:xfrm>
            <a:off x="0" y="-10119"/>
            <a:ext cx="1580225" cy="18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80779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47864" y="3337904"/>
            <a:ext cx="2304256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04759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628800"/>
            <a:ext cx="2016224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16216" y="1628800"/>
            <a:ext cx="223224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43276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14530" y="163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36415"/>
            <a:ext cx="8784976" cy="487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8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3847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5576" y="3176815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35576" y="134419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48264" y="1339200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0285" y="3176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0" y="1344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46578" y="1344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3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86767" cy="480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3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5576" y="500197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637032" y="500197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5576" y="3228931"/>
            <a:ext cx="187220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001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87721" y="5001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322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791278" cy="482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8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91430" cy="51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588224" y="3228931"/>
            <a:ext cx="223224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7450" y="3261588"/>
            <a:ext cx="2654349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7449" y="5085183"/>
            <a:ext cx="2654349" cy="1645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28184" y="32289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4522" y="2879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4522" y="5122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12678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02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87413"/>
            <a:ext cx="81776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3" y="1287413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6622" y="1269901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9553" y="3161586"/>
            <a:ext cx="1512168" cy="1729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32508" y="128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5276" y="31669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00719" y="12699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0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83031"/>
              </p:ext>
            </p:extLst>
          </p:nvPr>
        </p:nvGraphicFramePr>
        <p:xfrm>
          <a:off x="251520" y="2849993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1.3506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1.4340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1.4044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1.8597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1.5413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1.1763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1.3971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1.8036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12926"/>
              </p:ext>
            </p:extLst>
          </p:nvPr>
        </p:nvGraphicFramePr>
        <p:xfrm>
          <a:off x="223624" y="6013698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1.1459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1.3270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1.6199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1.8839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1.2141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0.8677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1.7033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1.8590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gn00254192\Desktop\recognize_matlab\1114第一次實驗(課程二)\NotSample_drawlin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4"/>
          <a:stretch/>
        </p:blipFill>
        <p:spPr bwMode="auto">
          <a:xfrm>
            <a:off x="1763688" y="1196752"/>
            <a:ext cx="650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n00254192\Desktop\recognize_matlab\1114第一次實驗(課程二)\NotSample_drawlin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8" r="12320"/>
          <a:stretch/>
        </p:blipFill>
        <p:spPr bwMode="auto">
          <a:xfrm>
            <a:off x="1739593" y="4077072"/>
            <a:ext cx="645192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046178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46178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72000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72000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046178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46178" y="6379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72000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572000" y="6379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084168" y="3042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8" name="文字方塊 9"/>
          <p:cNvSpPr txBox="1"/>
          <p:nvPr/>
        </p:nvSpPr>
        <p:spPr>
          <a:xfrm>
            <a:off x="766834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9" name="文字方塊 9"/>
          <p:cNvSpPr txBox="1"/>
          <p:nvPr/>
        </p:nvSpPr>
        <p:spPr>
          <a:xfrm>
            <a:off x="6084168" y="6195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0" name="文字方塊 9"/>
          <p:cNvSpPr txBox="1"/>
          <p:nvPr/>
        </p:nvSpPr>
        <p:spPr>
          <a:xfrm>
            <a:off x="7668344" y="61715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1" name="向下箭號 20"/>
          <p:cNvSpPr/>
          <p:nvPr/>
        </p:nvSpPr>
        <p:spPr>
          <a:xfrm>
            <a:off x="2843808" y="3115165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2" name="向下箭號 21"/>
          <p:cNvSpPr/>
          <p:nvPr/>
        </p:nvSpPr>
        <p:spPr>
          <a:xfrm>
            <a:off x="2843808" y="6248226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3" name="向上箭號 22"/>
          <p:cNvSpPr/>
          <p:nvPr/>
        </p:nvSpPr>
        <p:spPr>
          <a:xfrm>
            <a:off x="4355976" y="3115165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向上箭號 23"/>
          <p:cNvSpPr/>
          <p:nvPr/>
        </p:nvSpPr>
        <p:spPr>
          <a:xfrm>
            <a:off x="4338559" y="6248226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pic>
        <p:nvPicPr>
          <p:cNvPr id="26" name="Picture 3" descr="C:\Users\gn00254192\Desktop\recognize_matlab\1114第一次實驗(課程二)\NotSample_drawlin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8" t="10825" r="1592" b="17524"/>
          <a:stretch/>
        </p:blipFill>
        <p:spPr bwMode="auto">
          <a:xfrm>
            <a:off x="0" y="21459"/>
            <a:ext cx="1556128" cy="10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4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5" y="1556792"/>
            <a:ext cx="889520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5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One_pic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01022"/>
              </p:ext>
            </p:extLst>
          </p:nvPr>
        </p:nvGraphicFramePr>
        <p:xfrm>
          <a:off x="323528" y="2132856"/>
          <a:ext cx="86210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1044893"/>
                <a:gridCol w="1044893"/>
                <a:gridCol w="10448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4*6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8*12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16*24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32*48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64*96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128*192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256*384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700*700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線條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圓形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長方體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陰影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畢卡索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平均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9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Third_pic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501193"/>
              </p:ext>
            </p:extLst>
          </p:nvPr>
        </p:nvGraphicFramePr>
        <p:xfrm>
          <a:off x="323528" y="2132856"/>
          <a:ext cx="86210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1044893"/>
                <a:gridCol w="1044893"/>
                <a:gridCol w="10448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4*6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8*12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16*24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32*48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64*96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128*192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256*384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700*700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線條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圓形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長方體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陰影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畢卡索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平均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1.5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0311_TPS_300point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3596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</a:t>
            </a:r>
            <a:r>
              <a:rPr lang="zh-TW" altLang="en-US" dirty="0" smtClean="0"/>
              <a:t>跑</a:t>
            </a:r>
            <a:r>
              <a:rPr lang="en-US" altLang="zh-TW" dirty="0" smtClean="0"/>
              <a:t>Point300_to_point_to_TPS.m</a:t>
            </a:r>
            <a:r>
              <a:rPr lang="zh-TW" altLang="en-US" dirty="0" smtClean="0"/>
              <a:t>產生</a:t>
            </a:r>
            <a:r>
              <a:rPr lang="en-US" altLang="zh-TW" dirty="0" smtClean="0"/>
              <a:t>300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en-US" altLang="zh-TW" dirty="0" smtClean="0"/>
              <a:t>Then</a:t>
            </a:r>
            <a:r>
              <a:rPr lang="zh-TW" altLang="en-US" dirty="0" smtClean="0"/>
              <a:t>執行</a:t>
            </a:r>
            <a:r>
              <a:rPr lang="en-US" altLang="zh-TW" dirty="0" err="1" smtClean="0"/>
              <a:t>process.m</a:t>
            </a:r>
            <a:r>
              <a:rPr lang="zh-TW" altLang="en-US" dirty="0" smtClean="0"/>
              <a:t>可以產生</a:t>
            </a:r>
            <a:r>
              <a:rPr lang="en-US" altLang="zh-TW" dirty="0" smtClean="0"/>
              <a:t>.match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用</a:t>
            </a:r>
            <a:r>
              <a:rPr lang="en-US" altLang="zh-TW" dirty="0" err="1"/>
              <a:t>findrate.m</a:t>
            </a:r>
            <a:r>
              <a:rPr lang="zh-TW" altLang="en-US" dirty="0"/>
              <a:t>可以產生辨識率</a:t>
            </a:r>
          </a:p>
        </p:txBody>
      </p:sp>
    </p:spTree>
    <p:extLst>
      <p:ext uri="{BB962C8B-B14F-4D97-AF65-F5344CB8AC3E}">
        <p14:creationId xmlns:p14="http://schemas.microsoft.com/office/powerpoint/2010/main" val="35804514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4" r="72895" b="32050"/>
          <a:stretch/>
        </p:blipFill>
        <p:spPr bwMode="auto">
          <a:xfrm>
            <a:off x="1835696" y="311982"/>
            <a:ext cx="2333947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5" t="67386"/>
          <a:stretch/>
        </p:blipFill>
        <p:spPr bwMode="auto">
          <a:xfrm>
            <a:off x="4860032" y="365574"/>
            <a:ext cx="2885890" cy="165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9" t="69433" r="36897"/>
          <a:stretch/>
        </p:blipFill>
        <p:spPr bwMode="auto">
          <a:xfrm>
            <a:off x="1835696" y="2492896"/>
            <a:ext cx="2114550" cy="160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4" t="66895"/>
          <a:stretch/>
        </p:blipFill>
        <p:spPr bwMode="auto">
          <a:xfrm>
            <a:off x="5004048" y="2426221"/>
            <a:ext cx="2356411" cy="173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gn00254192\Documents\GitHub\recognize_matlab_alltestdata\畢卡索\小畫家處理過後的\將處理完的圖另存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53176"/>
            <a:ext cx="1917898" cy="260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n00254192\Documents\GitHub\recognize_matlab_alltestdata\畢卡索\小畫家處理過後的\將處理完的圖另存\orig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65" y="4210762"/>
            <a:ext cx="1896775" cy="26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002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41951" y="1190497"/>
            <a:ext cx="6296078" cy="458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7163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20641" y="1079759"/>
            <a:ext cx="6534869" cy="475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242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96226" y="312085"/>
            <a:ext cx="6449938" cy="605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0922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1788" y="631633"/>
            <a:ext cx="6192688" cy="582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13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62663"/>
              </p:ext>
            </p:extLst>
          </p:nvPr>
        </p:nvGraphicFramePr>
        <p:xfrm>
          <a:off x="251520" y="2849993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0.6693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4.5446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1.5685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0.4953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0.3999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4.4653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2.0527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0.7140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07266"/>
              </p:ext>
            </p:extLst>
          </p:nvPr>
        </p:nvGraphicFramePr>
        <p:xfrm>
          <a:off x="223624" y="6013698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0.8372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1.1383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0.8203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2.1185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0.7181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0.6469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0.6484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2.2299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C:\Users\gn00254192\Desktop\recognize_matlab\1119第二次實驗(課程三)\Notsample_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4"/>
          <a:stretch/>
        </p:blipFill>
        <p:spPr bwMode="auto">
          <a:xfrm>
            <a:off x="1763688" y="908720"/>
            <a:ext cx="6455488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n00254192\Desktop\recognize_matlab\1119第二次實驗(課程三)\Notsample_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4" r="11352"/>
          <a:stretch/>
        </p:blipFill>
        <p:spPr bwMode="auto">
          <a:xfrm>
            <a:off x="1763688" y="3988284"/>
            <a:ext cx="6481497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046178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46178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506819" y="30385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56176" y="303851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742562" y="2804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42562" y="3234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041939" y="595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041939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6" name="文字方塊 6"/>
          <p:cNvSpPr txBox="1"/>
          <p:nvPr/>
        </p:nvSpPr>
        <p:spPr>
          <a:xfrm>
            <a:off x="4533758" y="5950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7" name="文字方塊 7"/>
          <p:cNvSpPr txBox="1"/>
          <p:nvPr/>
        </p:nvSpPr>
        <p:spPr>
          <a:xfrm>
            <a:off x="4533758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09227" y="62070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742562" y="61946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0" name="向上箭號 19"/>
          <p:cNvSpPr/>
          <p:nvPr/>
        </p:nvSpPr>
        <p:spPr>
          <a:xfrm>
            <a:off x="2831664" y="3065791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向下箭號 20"/>
          <p:cNvSpPr/>
          <p:nvPr/>
        </p:nvSpPr>
        <p:spPr>
          <a:xfrm>
            <a:off x="7610690" y="3091440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2" name="向下箭號 21"/>
          <p:cNvSpPr/>
          <p:nvPr/>
        </p:nvSpPr>
        <p:spPr>
          <a:xfrm>
            <a:off x="2843808" y="6216096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23" name="向上箭號 22"/>
          <p:cNvSpPr/>
          <p:nvPr/>
        </p:nvSpPr>
        <p:spPr>
          <a:xfrm>
            <a:off x="4394866" y="6216096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Picture 3" descr="C:\Users\gn00254192\Desktop\recognize_matlab\1119第二次實驗(課程三)\Notsample_circl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5" t="9757" r="697" b="6393"/>
          <a:stretch/>
        </p:blipFill>
        <p:spPr bwMode="auto">
          <a:xfrm>
            <a:off x="35496" y="29598"/>
            <a:ext cx="1562470" cy="148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7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1463" y="437142"/>
            <a:ext cx="6478356" cy="61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83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8659" y="1393869"/>
            <a:ext cx="4752528" cy="464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88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0317_TPS_300point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34325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TPS_300point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79722" y="2924944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62.5921                                                   28.7605                                                35.5369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9721" y="4756502"/>
            <a:ext cx="748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47.5761                                                   30.9296                                            39.7458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59632" y="6555583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18.4625                                                22.5005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31987" y="5131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1548" y="5160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794751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794751" y="3294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948264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6971" y="329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19740" y="3309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504" y="1474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Boundingbox_700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115616" y="2924944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0.3825                                                    0.3428                                                   0.3460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15616" y="4714954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0.3683                                                     0.3606                                                   0.3747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59631" y="6559559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0.3536                                                0.3604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851548" y="1516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161584" y="1516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67544" y="51165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79893" y="5125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83341" y="33214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39552" y="33214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057150" y="33214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0203" y="13694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355439"/>
              </p:ext>
            </p:extLst>
          </p:nvPr>
        </p:nvGraphicFramePr>
        <p:xfrm>
          <a:off x="452837" y="116632"/>
          <a:ext cx="84423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0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TPS_300point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99592" y="3140968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30.5521                                            27.6135                                              21.4402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9886" y="4869160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35.6356                                               16.5438                                           23.3032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9592" y="6518526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24.3520                                             23.2905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31840" y="3454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28184" y="16341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82683" y="52681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292136" y="3454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0424" y="52335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1638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6080" y="1638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72685" y="35344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1569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Boundingbox_700</a:t>
            </a:r>
            <a:endParaRPr lang="zh-TW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827584" y="3119636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0.2815                                                 0.4816                                                0.3348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99592" y="4919811"/>
            <a:ext cx="713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0.4728                                                0.2695                                                0.3824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24769" y="658435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0.3753                                             0.3013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000979" y="3488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1842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000979" y="5332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199584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1842" y="5332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199584" y="35730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7245" y="3488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000979" y="1637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graphicFrame>
        <p:nvGraphicFramePr>
          <p:cNvPr id="28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489334"/>
              </p:ext>
            </p:extLst>
          </p:nvPr>
        </p:nvGraphicFramePr>
        <p:xfrm>
          <a:off x="429916" y="260648"/>
          <a:ext cx="84423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584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TPS_300point</a:t>
            </a:r>
            <a:endParaRPr lang="zh-TW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3847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827584" y="2905254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13.5308                                                 76.2553                                                  20.6424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51806" y="4797152"/>
            <a:ext cx="743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11.4589                                                12.3953                                              46.3343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08187" y="6578609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15.1920                                                  30.6163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1157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347864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1157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91157" y="5189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804248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740971" y="1474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347864" y="5189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982821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70223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Boundingbox_700</a:t>
            </a:r>
            <a:endParaRPr lang="zh-TW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3847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755576" y="2924944"/>
            <a:ext cx="77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0.4759                                                   0.588                                                      0.4863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08662" y="4782770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0.4748                                                  0.4972                                                  0.4955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55576" y="6554534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0.4913                                                    0.6506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51520" y="3313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91157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12885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56270" y="5260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811075" y="3313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348261" y="331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995924" y="1385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256528" y="51521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graphicFrame>
        <p:nvGraphicFramePr>
          <p:cNvPr id="28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578731"/>
              </p:ext>
            </p:extLst>
          </p:nvPr>
        </p:nvGraphicFramePr>
        <p:xfrm>
          <a:off x="452837" y="116632"/>
          <a:ext cx="84423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2991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TPS_300point</a:t>
            </a:r>
            <a:endParaRPr lang="zh-TW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71600" y="2956302"/>
            <a:ext cx="748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40.9081                                              30.4977                                                 15.2468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4797152"/>
            <a:ext cx="743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34.4669                                             31.0275                                                 31.1373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6561341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22.4626                                              12.5316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93065" y="5238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32240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1520" y="5250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95205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493065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30554" y="3432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98537" y="3404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694" y="1590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27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35911"/>
              </p:ext>
            </p:extLst>
          </p:nvPr>
        </p:nvGraphicFramePr>
        <p:xfrm>
          <a:off x="251520" y="2849993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2.3641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1.6699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1.3124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1.9051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2.5218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1.6555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1.2712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1.9873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28493"/>
              </p:ext>
            </p:extLst>
          </p:nvPr>
        </p:nvGraphicFramePr>
        <p:xfrm>
          <a:off x="223624" y="6013698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1.88321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1.8831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2.0566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1.0943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0.9580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1.8926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2.1444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1.0058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0.9535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gn00254192\Desktop\recognize_matlab\1119第二次實驗(課程四)\Notsample_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69"/>
          <a:stretch/>
        </p:blipFill>
        <p:spPr bwMode="auto">
          <a:xfrm>
            <a:off x="1691680" y="1052736"/>
            <a:ext cx="659112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n00254192\Desktop\recognize_matlab\1119第二次實驗(課程四)\Notsample_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8" r="11533"/>
          <a:stretch/>
        </p:blipFill>
        <p:spPr bwMode="auto">
          <a:xfrm>
            <a:off x="1691680" y="4002087"/>
            <a:ext cx="643758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43808" y="30596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58613" y="30596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56176" y="30596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740352" y="30596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43808" y="62373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558613" y="62373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56176" y="62373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0352" y="62373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5" name="Picture 3" descr="C:\Users\gn00254192\Desktop\recognize_matlab\1119第二次實驗(課程四)\Notsample_cube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5" t="6426" r="775" b="4316"/>
          <a:stretch/>
        </p:blipFill>
        <p:spPr bwMode="auto">
          <a:xfrm>
            <a:off x="0" y="0"/>
            <a:ext cx="1584010" cy="16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Boundingbox_700</a:t>
            </a:r>
            <a:endParaRPr lang="zh-TW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755576" y="3068960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0.4717                                                    0.4702                                                0.4474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43608" y="4869160"/>
            <a:ext cx="713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0.3462                                                 0.4367                                              0.4614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115616" y="6551816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0.4170                                           0.4858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53641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8537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505534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673886" y="1568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372200" y="3356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417043" y="1568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98" y="1568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417043" y="5276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graphicFrame>
        <p:nvGraphicFramePr>
          <p:cNvPr id="27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907995"/>
              </p:ext>
            </p:extLst>
          </p:nvPr>
        </p:nvGraphicFramePr>
        <p:xfrm>
          <a:off x="452837" y="116632"/>
          <a:ext cx="84423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53635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TPS_300point</a:t>
            </a:r>
            <a:endParaRPr lang="zh-TW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91430" cy="51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971600" y="306896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66.6932                                             26.9810                                             88.8313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9715" y="4869160"/>
            <a:ext cx="743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47.2923                                                 50.0695                                             84.0968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07443" y="656389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39.3488                                             59.9142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200672" y="1660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44693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7504" y="3140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443904" y="3349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40947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60140" y="1660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372200" y="3438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221357" y="1660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905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Boundingbox_700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91430" cy="51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89771" y="3068960"/>
            <a:ext cx="692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0.1842                                              0.1581                                             0.3021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31073" y="4869636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0.1773                                                0.1466                                                 0.1525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6564" y="6511478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0.1679                                            0.1452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512237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572606" y="3444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35799" y="3369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291507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6056" y="5250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15213" y="3074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66056" y="174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134113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graphicFrame>
        <p:nvGraphicFramePr>
          <p:cNvPr id="17" name="內容版面配置區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596472"/>
              </p:ext>
            </p:extLst>
          </p:nvPr>
        </p:nvGraphicFramePr>
        <p:xfrm>
          <a:off x="452837" y="116632"/>
          <a:ext cx="84423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9301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6428" y="476784"/>
            <a:ext cx="6030371" cy="940854"/>
          </a:xfrm>
        </p:spPr>
        <p:txBody>
          <a:bodyPr/>
          <a:lstStyle/>
          <a:p>
            <a:r>
              <a:rPr lang="en-US" altLang="zh-TW" dirty="0"/>
              <a:t>TPS_300point</a:t>
            </a:r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2656428" y="2400644"/>
            <a:ext cx="6030371" cy="3725519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/>
          <a:stretch/>
        </p:blipFill>
        <p:spPr bwMode="auto">
          <a:xfrm>
            <a:off x="1610836" y="1124744"/>
            <a:ext cx="2103121" cy="301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3713957" y="1124744"/>
            <a:ext cx="2430256" cy="312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/>
          <a:stretch/>
        </p:blipFill>
        <p:spPr bwMode="auto">
          <a:xfrm>
            <a:off x="6012160" y="1121221"/>
            <a:ext cx="2508943" cy="293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538" b="2544"/>
          <a:stretch/>
        </p:blipFill>
        <p:spPr bwMode="auto">
          <a:xfrm>
            <a:off x="1610836" y="4057023"/>
            <a:ext cx="2025223" cy="27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3127"/>
          <a:stretch/>
        </p:blipFill>
        <p:spPr bwMode="auto">
          <a:xfrm>
            <a:off x="3580387" y="3838538"/>
            <a:ext cx="2563826" cy="301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6597" r="1" b="6273"/>
          <a:stretch/>
        </p:blipFill>
        <p:spPr bwMode="auto">
          <a:xfrm>
            <a:off x="6144214" y="3947779"/>
            <a:ext cx="2391326" cy="291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003748" y="3771745"/>
            <a:ext cx="600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16.4032                                26.3932                                   40.5848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88895" y="6556702"/>
            <a:ext cx="563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24.9939                                   29.4862                         29.7974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02062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77494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08778" y="46124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41824" y="45091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95814" y="442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33653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65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56428" y="476784"/>
            <a:ext cx="6030371" cy="940854"/>
          </a:xfrm>
        </p:spPr>
        <p:txBody>
          <a:bodyPr/>
          <a:lstStyle/>
          <a:p>
            <a:r>
              <a:rPr lang="en-US" altLang="zh-TW" dirty="0"/>
              <a:t>Boundingbox_700</a:t>
            </a:r>
            <a:endParaRPr lang="zh-TW" altLang="en-US" dirty="0"/>
          </a:p>
        </p:txBody>
      </p:sp>
      <p:graphicFrame>
        <p:nvGraphicFramePr>
          <p:cNvPr id="19" name="內容版面配置區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349287"/>
              </p:ext>
            </p:extLst>
          </p:nvPr>
        </p:nvGraphicFramePr>
        <p:xfrm>
          <a:off x="1799841" y="12224"/>
          <a:ext cx="62050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5"/>
                <a:gridCol w="861559"/>
                <a:gridCol w="861559"/>
                <a:gridCol w="861559"/>
                <a:gridCol w="861559"/>
                <a:gridCol w="861559"/>
                <a:gridCol w="86155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Box_700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/>
          <a:stretch/>
        </p:blipFill>
        <p:spPr bwMode="auto">
          <a:xfrm>
            <a:off x="1610836" y="1124744"/>
            <a:ext cx="2103121" cy="301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3713957" y="1124744"/>
            <a:ext cx="2430256" cy="312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6"/>
          <a:stretch/>
        </p:blipFill>
        <p:spPr bwMode="auto">
          <a:xfrm>
            <a:off x="6012160" y="1121221"/>
            <a:ext cx="2508943" cy="293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538" b="2544"/>
          <a:stretch/>
        </p:blipFill>
        <p:spPr bwMode="auto">
          <a:xfrm>
            <a:off x="1610836" y="4057023"/>
            <a:ext cx="2025223" cy="27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b="3127"/>
          <a:stretch/>
        </p:blipFill>
        <p:spPr bwMode="auto">
          <a:xfrm>
            <a:off x="3580387" y="3838538"/>
            <a:ext cx="2563826" cy="301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6597" r="1" b="6273"/>
          <a:stretch/>
        </p:blipFill>
        <p:spPr bwMode="auto">
          <a:xfrm>
            <a:off x="6144214" y="3947779"/>
            <a:ext cx="2391326" cy="291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2411760" y="3759169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0.0773                            0.0674                                    0.1340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23728" y="6495886"/>
            <a:ext cx="592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0.1050                                     0.1260                                   0.1137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95936" y="1588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91680" y="1588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842523" y="4540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58297" y="4540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27984" y="4540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300192" y="1585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468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0318_TPS_300point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23728" y="3388349"/>
            <a:ext cx="490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(1)</a:t>
            </a:r>
            <a:r>
              <a:rPr lang="zh-TW" altLang="en-US" dirty="0" smtClean="0"/>
              <a:t>修改</a:t>
            </a:r>
            <a:r>
              <a:rPr lang="zh-TW" altLang="en-US" dirty="0"/>
              <a:t>正規化，改成用</a:t>
            </a:r>
            <a:r>
              <a:rPr lang="en-US" altLang="zh-TW" dirty="0"/>
              <a:t>bounding box </a:t>
            </a:r>
            <a:r>
              <a:rPr lang="zh-TW" altLang="en-US" dirty="0"/>
              <a:t>並取</a:t>
            </a:r>
            <a:r>
              <a:rPr lang="en-US" altLang="zh-TW" dirty="0"/>
              <a:t>300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en-US" altLang="zh-TW" dirty="0" smtClean="0"/>
              <a:t>(2)</a:t>
            </a:r>
            <a:r>
              <a:rPr lang="zh-TW" altLang="en-US" dirty="0" smtClean="0"/>
              <a:t>將</a:t>
            </a:r>
            <a:r>
              <a:rPr lang="en-US" altLang="zh-TW" dirty="0"/>
              <a:t>bounding box width not 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圖片位置不同，導致</a:t>
            </a:r>
            <a:r>
              <a:rPr lang="en-US" altLang="zh-TW" dirty="0" smtClean="0"/>
              <a:t>cost</a:t>
            </a:r>
            <a:r>
              <a:rPr lang="zh-TW" altLang="en-US" dirty="0" smtClean="0"/>
              <a:t>增加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92896"/>
            <a:ext cx="44388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40957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之前作法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取出所有照片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二質</a:t>
            </a:r>
            <a:r>
              <a:rPr lang="zh-TW" altLang="en-US" dirty="0" smtClean="0"/>
              <a:t>化</a:t>
            </a:r>
            <a:endParaRPr lang="en-US" altLang="zh-TW" dirty="0" smtClean="0"/>
          </a:p>
          <a:p>
            <a:r>
              <a:rPr lang="zh-TW" altLang="en-US" dirty="0"/>
              <a:t>取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最大跟最小</a:t>
            </a:r>
            <a:r>
              <a:rPr lang="zh-TW" altLang="en-US" dirty="0" smtClean="0"/>
              <a:t>座標</a:t>
            </a:r>
            <a:endParaRPr lang="en-US" altLang="zh-TW" dirty="0" smtClean="0"/>
          </a:p>
          <a:p>
            <a:r>
              <a:rPr lang="zh-TW" altLang="en-US" dirty="0"/>
              <a:t>所有座標點減去最小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，將整張圖靠</a:t>
            </a:r>
            <a:r>
              <a:rPr lang="zh-TW" altLang="en-US" dirty="0" smtClean="0"/>
              <a:t>左</a:t>
            </a:r>
            <a:endParaRPr lang="en-US" altLang="zh-TW" dirty="0" smtClean="0"/>
          </a:p>
          <a:p>
            <a:r>
              <a:rPr lang="zh-TW" altLang="en-US" dirty="0"/>
              <a:t>將所有點乘上要放大</a:t>
            </a:r>
            <a:r>
              <a:rPr lang="zh-TW" altLang="en-US" dirty="0" smtClean="0"/>
              <a:t>倍數</a:t>
            </a:r>
            <a:endParaRPr lang="en-US" altLang="zh-TW" dirty="0" smtClean="0"/>
          </a:p>
          <a:p>
            <a:r>
              <a:rPr lang="zh-TW" altLang="en-US" dirty="0"/>
              <a:t>寫入一個空白</a:t>
            </a:r>
            <a:r>
              <a:rPr lang="zh-TW" altLang="en-US" dirty="0" smtClean="0"/>
              <a:t>矩陣</a:t>
            </a:r>
            <a:endParaRPr lang="en-US" altLang="zh-TW" dirty="0" smtClean="0"/>
          </a:p>
          <a:p>
            <a:r>
              <a:rPr lang="zh-TW" altLang="en-US" dirty="0"/>
              <a:t>做</a:t>
            </a:r>
            <a:r>
              <a:rPr lang="en-US" altLang="zh-TW" dirty="0" smtClean="0"/>
              <a:t>2D_fft</a:t>
            </a:r>
          </a:p>
          <a:p>
            <a:r>
              <a:rPr lang="zh-TW" altLang="en-US" dirty="0" smtClean="0"/>
              <a:t>算距離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7318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之前作法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取出所有照片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二質</a:t>
            </a:r>
            <a:r>
              <a:rPr lang="zh-TW" altLang="en-US" dirty="0" smtClean="0"/>
              <a:t>化</a:t>
            </a:r>
            <a:endParaRPr lang="en-US" altLang="zh-TW" dirty="0" smtClean="0"/>
          </a:p>
          <a:p>
            <a:r>
              <a:rPr lang="zh-TW" altLang="en-US" dirty="0"/>
              <a:t>取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最大跟最小</a:t>
            </a:r>
            <a:r>
              <a:rPr lang="zh-TW" altLang="en-US" dirty="0" smtClean="0"/>
              <a:t>座標</a:t>
            </a:r>
            <a:endParaRPr lang="en-US" altLang="zh-TW" dirty="0" smtClean="0"/>
          </a:p>
          <a:p>
            <a:r>
              <a:rPr lang="zh-TW" altLang="en-US" dirty="0"/>
              <a:t>所有座標點減去最小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，將整張圖靠</a:t>
            </a:r>
            <a:r>
              <a:rPr lang="zh-TW" altLang="en-US" dirty="0" smtClean="0"/>
              <a:t>左</a:t>
            </a:r>
            <a:endParaRPr lang="en-US" altLang="zh-TW" dirty="0" smtClean="0"/>
          </a:p>
          <a:p>
            <a:r>
              <a:rPr lang="zh-TW" altLang="en-US" dirty="0"/>
              <a:t>將所有點乘上要放大</a:t>
            </a:r>
            <a:r>
              <a:rPr lang="zh-TW" altLang="en-US" dirty="0" smtClean="0"/>
              <a:t>倍數</a:t>
            </a:r>
            <a:endParaRPr lang="en-US" altLang="zh-TW" dirty="0" smtClean="0"/>
          </a:p>
          <a:p>
            <a:r>
              <a:rPr lang="zh-TW" altLang="en-US" strike="sngStrike" dirty="0"/>
              <a:t>寫入一個空白</a:t>
            </a:r>
            <a:r>
              <a:rPr lang="zh-TW" altLang="en-US" strike="sngStrike" dirty="0" smtClean="0"/>
              <a:t>矩陣</a:t>
            </a:r>
            <a:endParaRPr lang="en-US" altLang="zh-TW" strike="sngStrike" dirty="0" smtClean="0"/>
          </a:p>
          <a:p>
            <a:r>
              <a:rPr lang="zh-TW" altLang="en-US" strike="sngStrike" dirty="0"/>
              <a:t>做</a:t>
            </a:r>
            <a:r>
              <a:rPr lang="en-US" altLang="zh-TW" strike="sngStrike" dirty="0" smtClean="0"/>
              <a:t>2D_fft</a:t>
            </a:r>
          </a:p>
          <a:p>
            <a:r>
              <a:rPr lang="zh-TW" altLang="en-US" strike="sngStrike" dirty="0" smtClean="0"/>
              <a:t>算距離</a:t>
            </a:r>
            <a:endParaRPr lang="zh-TW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6099702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修正作法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取出所有照片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tif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二質</a:t>
            </a:r>
            <a:r>
              <a:rPr lang="zh-TW" altLang="en-US" dirty="0" smtClean="0"/>
              <a:t>化</a:t>
            </a:r>
            <a:endParaRPr lang="en-US" altLang="zh-TW" dirty="0" smtClean="0"/>
          </a:p>
          <a:p>
            <a:r>
              <a:rPr lang="zh-TW" altLang="en-US" dirty="0"/>
              <a:t>取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最大跟最小</a:t>
            </a:r>
            <a:r>
              <a:rPr lang="zh-TW" altLang="en-US" dirty="0" smtClean="0"/>
              <a:t>座標</a:t>
            </a:r>
            <a:endParaRPr lang="en-US" altLang="zh-TW" dirty="0" smtClean="0"/>
          </a:p>
          <a:p>
            <a:r>
              <a:rPr lang="zh-TW" altLang="en-US" dirty="0"/>
              <a:t>所有座標點減去最小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，將整張圖靠</a:t>
            </a:r>
            <a:r>
              <a:rPr lang="zh-TW" altLang="en-US" dirty="0" smtClean="0"/>
              <a:t>左</a:t>
            </a:r>
            <a:endParaRPr lang="en-US" altLang="zh-TW" dirty="0" smtClean="0"/>
          </a:p>
          <a:p>
            <a:r>
              <a:rPr lang="zh-TW" altLang="en-US" dirty="0"/>
              <a:t>將所有點乘上要放大</a:t>
            </a:r>
            <a:r>
              <a:rPr lang="zh-TW" altLang="en-US" dirty="0" smtClean="0"/>
              <a:t>倍數</a:t>
            </a:r>
            <a:endParaRPr lang="en-US" altLang="zh-TW" dirty="0" smtClean="0"/>
          </a:p>
          <a:p>
            <a:r>
              <a:rPr lang="zh-TW" altLang="en-US" dirty="0" smtClean="0"/>
              <a:t>取樣</a:t>
            </a:r>
            <a:endParaRPr lang="en-US" altLang="zh-TW" dirty="0" smtClean="0"/>
          </a:p>
          <a:p>
            <a:r>
              <a:rPr lang="zh-TW" altLang="en-US" dirty="0" smtClean="0"/>
              <a:t>所有座標寫成</a:t>
            </a:r>
            <a:r>
              <a:rPr lang="en-US" altLang="zh-TW" dirty="0" smtClean="0"/>
              <a:t>.point</a:t>
            </a:r>
            <a:r>
              <a:rPr lang="zh-TW" altLang="en-US" dirty="0" smtClean="0"/>
              <a:t>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1732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Fft2</a:t>
            </a:r>
            <a:r>
              <a:rPr lang="zh-TW" altLang="en-US" dirty="0" smtClean="0"/>
              <a:t>資料檔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右下角為原圖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27" name="Picture 3" descr="C:\Users\gn00254192\Desktop\recognize_matlab\coursepathreader\5086100271923200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" y="9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n00254192\Desktop\recognize_matlab\coursepathreader\5118827385847808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6" y="9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n00254192\Desktop\recognize_matlab\coursepathreader\5171105190903808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21" y="9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gn00254192\Desktop\recognize_matlab\coursepathreader\5178081291534336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" y="27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gn00254192\Desktop\recognize_matlab\coursepathreader\5767281011326976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6" y="27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gn00254192\Desktop\recognize_matlab\coursepathreader\6212000178765824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41" y="2747977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gn00254192\Desktop\recognize_matlab\coursepathreader\6297005097746432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" y="45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n00254192\Desktop\recognize_matlab\coursepathreader\6325587836665856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6" y="454950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n00254192\Desktop\recognize_matlab\coursepathreader\original_pic.t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90" y="4549505"/>
            <a:ext cx="298561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718525"/>
              </p:ext>
            </p:extLst>
          </p:nvPr>
        </p:nvGraphicFramePr>
        <p:xfrm>
          <a:off x="251520" y="2849993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2.1337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2.0264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1.3244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3.0563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2.4218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2.4008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1.5487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3.2850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027532"/>
              </p:ext>
            </p:extLst>
          </p:nvPr>
        </p:nvGraphicFramePr>
        <p:xfrm>
          <a:off x="223624" y="6013698"/>
          <a:ext cx="7920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1584176"/>
                <a:gridCol w="1584176"/>
                <a:gridCol w="1584176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2.4914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2.1815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2.1944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2.8215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Not_sample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2.2589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2.3839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2.1328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3.0327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Users\gn00254192\Desktop\recognize_matlab\1119第二次實驗(課程五)\Notsample_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9" b="12964"/>
          <a:stretch/>
        </p:blipFill>
        <p:spPr bwMode="auto">
          <a:xfrm>
            <a:off x="1763688" y="1132159"/>
            <a:ext cx="6492864" cy="16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n00254192\Desktop\recognize_matlab\1119第二次實驗(課程五)\Notsample_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6" r="12146" b="10155"/>
          <a:stretch/>
        </p:blipFill>
        <p:spPr bwMode="auto">
          <a:xfrm>
            <a:off x="1746216" y="4005064"/>
            <a:ext cx="6473213" cy="16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向下箭號 9"/>
          <p:cNvSpPr/>
          <p:nvPr/>
        </p:nvSpPr>
        <p:spPr>
          <a:xfrm>
            <a:off x="2699792" y="3115165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046178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046178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4" name="向下箭號 13"/>
          <p:cNvSpPr/>
          <p:nvPr/>
        </p:nvSpPr>
        <p:spPr>
          <a:xfrm>
            <a:off x="4283968" y="3091440"/>
            <a:ext cx="131872" cy="2160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499992" y="279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文字方塊 4"/>
          <p:cNvSpPr txBox="1"/>
          <p:nvPr/>
        </p:nvSpPr>
        <p:spPr>
          <a:xfrm>
            <a:off x="4499992" y="322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086687" y="3048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696826" y="3048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046178" y="5949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046178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向上箭號 21"/>
          <p:cNvSpPr/>
          <p:nvPr/>
        </p:nvSpPr>
        <p:spPr>
          <a:xfrm>
            <a:off x="2687648" y="6273316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499992" y="6189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86687" y="59673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5" name="文字方塊 19"/>
          <p:cNvSpPr txBox="1"/>
          <p:nvPr/>
        </p:nvSpPr>
        <p:spPr>
          <a:xfrm>
            <a:off x="6086687" y="63813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6" name="向上箭號 25"/>
          <p:cNvSpPr/>
          <p:nvPr/>
        </p:nvSpPr>
        <p:spPr>
          <a:xfrm>
            <a:off x="5942671" y="6228677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696826" y="59673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96826" y="636731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0" name="向上箭號 29"/>
          <p:cNvSpPr/>
          <p:nvPr/>
        </p:nvSpPr>
        <p:spPr>
          <a:xfrm>
            <a:off x="7545592" y="6210600"/>
            <a:ext cx="144016" cy="2160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8" name="Picture 3" descr="C:\Users\gn00254192\Desktop\recognize_matlab\1119第二次實驗(課程五)\Notsample_shadow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8" r="1486" b="10155"/>
          <a:stretch/>
        </p:blipFill>
        <p:spPr bwMode="auto">
          <a:xfrm>
            <a:off x="35496" y="44624"/>
            <a:ext cx="1603984" cy="16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face9a_face1a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0928"/>
            <a:ext cx="4447980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" y="2765257"/>
            <a:ext cx="4427984" cy="35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5450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face9a_face2a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928"/>
            <a:ext cx="4450070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94" y="2780928"/>
            <a:ext cx="4475792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6114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face9a_face3a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56" y="2780928"/>
            <a:ext cx="4468478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44388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2146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face9a_face4a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9"/>
            <a:ext cx="4439937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99" y="2780929"/>
            <a:ext cx="4421463" cy="350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8156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face9a_face5a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24" y="2780929"/>
            <a:ext cx="44297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" y="2780929"/>
            <a:ext cx="4429760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56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face9a_face6a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" y="2780929"/>
            <a:ext cx="4473403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60" y="2780929"/>
            <a:ext cx="4531273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0571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face9a_face7a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225" y="2780929"/>
            <a:ext cx="4491529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929"/>
            <a:ext cx="4465468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5500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face9a_face8a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0393" y="21735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一般正規化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28632" y="217350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" y="2780929"/>
            <a:ext cx="4496586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74" y="2780929"/>
            <a:ext cx="44388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4919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TPS_300point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79722" y="2924944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62.5921                                                   28.7605                                                35.5369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9721" y="4756502"/>
            <a:ext cx="748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47.5761                                                   30.9296                                            39.7458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59632" y="6555583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18.4625                                                22.5005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31987" y="5131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1548" y="51605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794751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794751" y="3294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948264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36971" y="329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19740" y="3309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504" y="1474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7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TPS_Bounding_box_300point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187624" y="2852936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3.5097                                                    2.7623                                                   2.6990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28926" y="4725144"/>
            <a:ext cx="772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2.6215                                                       1.8268                                                   1.7358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59632" y="6554534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1.3952                                                 2.1589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9552" y="5121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280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89065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789065" y="5094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9552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005761" y="1403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786739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7504" y="1403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7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fft2_fft2shift_ifft2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8788" y="260555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原圖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547664" y="260555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fft2</a:t>
            </a:r>
            <a:endParaRPr lang="zh-TW" altLang="en-US" dirty="0"/>
          </a:p>
        </p:txBody>
      </p:sp>
      <p:sp>
        <p:nvSpPr>
          <p:cNvPr id="7" name="文字方塊 3"/>
          <p:cNvSpPr txBox="1"/>
          <p:nvPr/>
        </p:nvSpPr>
        <p:spPr>
          <a:xfrm>
            <a:off x="2771800" y="260555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fft2shift</a:t>
            </a:r>
            <a:endParaRPr lang="zh-TW" altLang="en-US" dirty="0"/>
          </a:p>
        </p:txBody>
      </p:sp>
      <p:sp>
        <p:nvSpPr>
          <p:cNvPr id="8" name="文字方塊 3"/>
          <p:cNvSpPr txBox="1"/>
          <p:nvPr/>
        </p:nvSpPr>
        <p:spPr>
          <a:xfrm>
            <a:off x="4073349" y="258804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Ifft2(fft2)</a:t>
            </a:r>
            <a:endParaRPr lang="zh-TW" altLang="en-US" dirty="0"/>
          </a:p>
        </p:txBody>
      </p:sp>
      <p:sp>
        <p:nvSpPr>
          <p:cNvPr id="9" name="文字方塊 3"/>
          <p:cNvSpPr txBox="1"/>
          <p:nvPr/>
        </p:nvSpPr>
        <p:spPr>
          <a:xfrm>
            <a:off x="5220072" y="257231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Ifft2(fft2shift)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" y="3068960"/>
            <a:ext cx="9133189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6732240" y="258804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Fft2/(1,1)</a:t>
            </a:r>
            <a:endParaRPr lang="zh-TW" altLang="en-US" dirty="0"/>
          </a:p>
        </p:txBody>
      </p:sp>
      <p:sp>
        <p:nvSpPr>
          <p:cNvPr id="12" name="文字方塊 3"/>
          <p:cNvSpPr txBox="1"/>
          <p:nvPr/>
        </p:nvSpPr>
        <p:spPr>
          <a:xfrm>
            <a:off x="7884368" y="25723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Fft2shift(1,1)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7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試著修改</a:t>
            </a:r>
            <a:r>
              <a:rPr lang="en-US" altLang="zh-TW" dirty="0" err="1"/>
              <a:t>bounding_box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概念：想改進圖形因</a:t>
            </a:r>
            <a:r>
              <a:rPr lang="en-US" altLang="zh-TW" dirty="0" err="1" smtClean="0"/>
              <a:t>bounding_box</a:t>
            </a:r>
            <a:r>
              <a:rPr lang="zh-TW" altLang="en-US" dirty="0" smtClean="0"/>
              <a:t>，導致圖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     形變形</a:t>
            </a:r>
            <a:endParaRPr lang="en-US" altLang="zh-TW" dirty="0" smtClean="0"/>
          </a:p>
          <a:p>
            <a:r>
              <a:rPr lang="zh-TW" altLang="en-US" dirty="0" smtClean="0"/>
              <a:t>之前作法：找出最大的長、寬，分別算出常跟寬的放大倍率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長放大倍率：</a:t>
            </a:r>
            <a:r>
              <a:rPr lang="en-US" altLang="zh-TW" dirty="0" err="1" smtClean="0"/>
              <a:t>Boundingbox</a:t>
            </a:r>
            <a:r>
              <a:rPr lang="en-US" altLang="zh-TW" dirty="0" smtClean="0"/>
              <a:t>/</a:t>
            </a:r>
            <a:r>
              <a:rPr lang="zh-TW" altLang="en-US" dirty="0" smtClean="0"/>
              <a:t>長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寬放大</a:t>
            </a:r>
            <a:r>
              <a:rPr lang="zh-TW" altLang="en-US" dirty="0"/>
              <a:t>倍率：</a:t>
            </a:r>
            <a:r>
              <a:rPr lang="en-US" altLang="zh-TW" dirty="0" err="1"/>
              <a:t>Boundingbox</a:t>
            </a:r>
            <a:r>
              <a:rPr lang="en-US" altLang="zh-TW" dirty="0" smtClean="0"/>
              <a:t>/</a:t>
            </a:r>
            <a:r>
              <a:rPr lang="zh-TW" altLang="en-US" dirty="0" smtClean="0"/>
              <a:t>寬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8216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試著修改</a:t>
            </a:r>
            <a:r>
              <a:rPr lang="en-US" altLang="zh-TW" dirty="0" err="1"/>
              <a:t>bounding_box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概念：想改進圖形因</a:t>
            </a:r>
            <a:r>
              <a:rPr lang="en-US" altLang="zh-TW" dirty="0" err="1" smtClean="0"/>
              <a:t>bounding_box</a:t>
            </a:r>
            <a:r>
              <a:rPr lang="zh-TW" altLang="en-US" dirty="0" smtClean="0"/>
              <a:t>，導致圖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     形變形</a:t>
            </a:r>
            <a:endParaRPr lang="en-US" altLang="zh-TW" dirty="0" smtClean="0"/>
          </a:p>
          <a:p>
            <a:r>
              <a:rPr lang="zh-TW" altLang="en-US" dirty="0" smtClean="0"/>
              <a:t>改變後作法：找出最大的長、寬，分別算出常跟寬的放大倍率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長放大倍率：</a:t>
            </a:r>
            <a:r>
              <a:rPr lang="en-US" altLang="zh-TW" dirty="0" err="1" smtClean="0"/>
              <a:t>Boundingbox</a:t>
            </a:r>
            <a:r>
              <a:rPr lang="en-US" altLang="zh-TW" dirty="0" smtClean="0"/>
              <a:t>/</a:t>
            </a:r>
            <a:r>
              <a:rPr lang="zh-TW" altLang="en-US" dirty="0" smtClean="0"/>
              <a:t>長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(</a:t>
            </a:r>
            <a:r>
              <a:rPr lang="zh-TW" altLang="en-US" dirty="0" smtClean="0"/>
              <a:t>寬放大</a:t>
            </a:r>
            <a:r>
              <a:rPr lang="zh-TW" altLang="en-US" dirty="0"/>
              <a:t>倍率：</a:t>
            </a:r>
            <a:r>
              <a:rPr lang="en-US" altLang="zh-TW" dirty="0" err="1">
                <a:solidFill>
                  <a:srgbClr val="FF0000"/>
                </a:solidFill>
              </a:rPr>
              <a:t>Boundingbox</a:t>
            </a:r>
            <a:r>
              <a:rPr lang="en-US" altLang="zh-TW" dirty="0" smtClean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長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66944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face_bunding_notlockwidth9a_face_bunding_notlockwidth1a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25341"/>
            <a:ext cx="4510812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5341"/>
            <a:ext cx="4447980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7781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face_bunding_notlockwidth9a_face_bunding_notlockwidth2a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59224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75792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15494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face_bunding_notlockwidth9a_face_bunding_notlockwidth3a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81634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68478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8616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face_bunding_notlockwidth9a_face_bunding_notlockwidth4a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25601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60192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9187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face_bunding_notlockwidth9a_face_bunding_notlockwidth5a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78008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297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841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face_bunding_notlockwidth9a_face_bunding_notlockwidth6a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28674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531273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9213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face_bunding_notlockwidth9a_face_bunding_notlockwidth7a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74681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91529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4969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face_bunding_notlockwidth9a_face_bunding_notlockwidth8a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0" y="3124800"/>
            <a:ext cx="4467149" cy="35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800"/>
            <a:ext cx="4438831" cy="35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07411" y="2509292"/>
            <a:ext cx="700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正方形</a:t>
            </a:r>
            <a:r>
              <a:rPr lang="en-US" altLang="zh-TW" dirty="0" err="1" smtClean="0"/>
              <a:t>bounding_box</a:t>
            </a:r>
            <a:r>
              <a:rPr lang="en-US" altLang="zh-TW" dirty="0" smtClean="0"/>
              <a:t>                                                    </a:t>
            </a:r>
            <a:r>
              <a:rPr lang="en-US" altLang="zh-TW" dirty="0" err="1" smtClean="0"/>
              <a:t>not_lock_width_box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14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1210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2649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TPS_Bounding_box_300point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187624" y="2852936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3.5097                                                    2.7623                                                   2.6990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28926" y="4725144"/>
            <a:ext cx="772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2.6215                                                       1.8268                                                   1.7358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59632" y="6554534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1.3952                                                 2.1589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9552" y="5121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92280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89065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789065" y="5094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9552" y="3321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005761" y="1403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786739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7504" y="1403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1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TPS_Bounding_box_notlock_300point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0" y="2924944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8.4575                                                  1.8061                                                  2.8213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9630" y="4797152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3.4826                                                  1.8641                                                   2.3327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59629" y="6554534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1.8890                                                   1.603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57234" y="5166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779912" y="144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 flipH="1">
            <a:off x="3823499" y="3306118"/>
            <a:ext cx="21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74843" y="51938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48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0329_</a:t>
            </a:r>
            <a:r>
              <a:rPr lang="zh-TW" altLang="en-US" dirty="0" smtClean="0"/>
              <a:t>修改取樣點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23728" y="3388349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(1)</a:t>
            </a:r>
            <a:r>
              <a:rPr lang="zh-TW" altLang="en-US" dirty="0" smtClean="0"/>
              <a:t>修改取樣點，先將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軸排序，在取樣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9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增加點數來改進取樣點之間距離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方法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一點一點讀出，並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出來觀察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想法子補點數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41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檔，觀察如何畫點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 descr="C:\Users\Howhow\Desktop\新增資料夾\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272808" cy="5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whow\Desktop\新增資料夾\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owhow\Desktop\新增資料夾\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Howhow\Desktop\新增資料夾\5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owhow\Desktop\新增資料夾\6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Howhow\Desktop\新增資料夾\7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Howhow\Desktop\新增資料夾\8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Howhow\Desktop\新增資料夾\9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Howhow\Desktop\新增資料夾\1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Howhow\Desktop\新增資料夾\11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Howhow\Desktop\新增資料夾\12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Howhow\Desktop\新增資料夾\13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Howhow\Desktop\新增資料夾\14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Howhow\Desktop\新增資料夾\15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Howhow\Desktop\新增資料夾\16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Howhow\Desktop\新增資料夾\17.bm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Howhow\Desktop\新增資料夾\18.bmp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Howhow\Desktop\新增資料夾\19.bmp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Howhow\Desktop\新增資料夾\20.bmp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Howhow\Desktop\新增資料夾\21.bmp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Howhow\Desktop\新增資料夾\22.bmp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Howhow\Desktop\新增資料夾\23.bmp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Howhow\Desktop\新增資料夾\24.bmp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Howhow\Desktop\新增資料夾\25.bm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Howhow\Desktop\新增資料夾\26.bmp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Howhow\Desktop\新增資料夾\27.bmp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Howhow\Desktop\新增資料夾\28.bmp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Howhow\Desktop\新增資料夾\29.bm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Howhow\Desktop\新增資料夾\30.bmp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Howhow\Desktop\新增資料夾\31.bmp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Howhow\Desktop\新增資料夾\32.bmp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Howhow\Desktop\新增資料夾\33.bmp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Howhow\Desktop\新增資料夾\34.bm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Howhow\Desktop\新增資料夾\35.bmp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Howhow\Desktop\新增資料夾\36.bmp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Howhow\Desktop\新增資料夾\37.bmp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Howhow\Desktop\新增資料夾\38.bmp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Howhow\Desktop\新增資料夾\39.bmp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Howhow\Desktop\新增資料夾\40.bmp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Howhow\Desktop\新增資料夾\41.bmp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Howhow\Desktop\新增資料夾\42.bmp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Howhow\Desktop\新增資料夾\43.bmp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C:\Users\Howhow\Desktop\新增資料夾\44.bmp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:\Users\Howhow\Desktop\新增資料夾\45.bmp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 descr="C:\Users\Howhow\Desktop\新增資料夾\46.bmp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C:\Users\Howhow\Desktop\新增資料夾\47.bmp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C:\Users\Howhow\Desktop\新增資料夾\48.bmp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C:\Users\Howhow\Desktop\新增資料夾\49.bmp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C:\Users\Howhow\Desktop\新增資料夾\50.bmp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C:\Users\Howhow\Desktop\新增資料夾\51.bmp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C:\Users\Howhow\Desktop\新增資料夾\52.bmp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C:\Users\Howhow\Desktop\新增資料夾\53.bmp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C:\Users\Howhow\Desktop\新增資料夾\54.bmp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C:\Users\Howhow\Desktop\新增資料夾\55.bmp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C:\Users\Howhow\Desktop\新增資料夾\56.bmp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C:\Users\Howhow\Desktop\新增資料夾\57.bmp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C:\Users\Howhow\Desktop\新增資料夾\58.bmp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C:\Users\Howhow\Desktop\新增資料夾\59.bmp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 descr="C:\Users\Howhow\Desktop\新增資料夾\60.bmp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C:\Users\Howhow\Desktop\新增資料夾\61.bmp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C:\Users\Howhow\Desktop\新增資料夾\62.bmp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C:\Users\Howhow\Desktop\新增資料夾\63.bmp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590675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 descr="C:\Users\Howhow\Desktop\新增資料夾\64.bmp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C:\Users\Howhow\Desktop\新增資料夾\65.bmp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 descr="C:\Users\Howhow\Desktop\新增資料夾\66.bmp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C:\Users\Howhow\Desktop\新增資料夾\67.bmp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C:\Users\Howhow\Desktop\新增資料夾\68.bmp"/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 descr="C:\Users\Howhow\Desktop\新增資料夾\69.bmp"/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744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 descr="C:\Users\Howhow\Desktop\新增資料夾\70.bmp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C:\Users\Howhow\Desktop\新增資料夾\71.bmp"/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495425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C:\Users\Howhow\Desktop\新增資料夾\72.bmp"/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C:\Users\Howhow\Desktop\新增資料夾\73.bmp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 descr="C:\Users\Howhow\Desktop\新增資料夾\74.bmp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C:\Users\Howhow\Desktop\新增資料夾\75.bmp"/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 descr="C:\Users\Howhow\Desktop\新增資料夾\76.bmp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C:\Users\Howhow\Desktop\新增資料夾\77.bmp"/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C:\Users\Howhow\Desktop\新增資料夾\78.bmp"/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C:\Users\Howhow\Desktop\新增資料夾\79.bmp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 descr="C:\Users\Howhow\Desktop\新增資料夾\80.bmp"/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C:\Users\Howhow\Desktop\新增資料夾\81.bmp"/>
          <p:cNvPicPr>
            <a:picLocks noChangeAspect="1"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 descr="C:\Users\Howhow\Desktop\新增資料夾\82.bmp"/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C:\Users\Howhow\Desktop\新增資料夾\83.bmp"/>
          <p:cNvPicPr>
            <a:picLocks noChangeAspect="1"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 descr="C:\Users\Howhow\Desktop\新增資料夾\84.bmp"/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C:\Users\Howhow\Desktop\新增資料夾\86.bmp"/>
          <p:cNvPicPr>
            <a:picLocks noChangeAspect="1"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 descr="C:\Users\Howhow\Desktop\新增資料夾\87.bmp"/>
          <p:cNvPicPr>
            <a:picLocks noChangeAspect="1"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C:\Users\Howhow\Desktop\新增資料夾\88.bmp"/>
          <p:cNvPicPr>
            <a:picLocks noChangeAspect="1"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Picture 89" descr="C:\Users\Howhow\Desktop\新增資料夾\89.bmp"/>
          <p:cNvPicPr>
            <a:picLocks noChangeAspect="1"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C:\Users\Howhow\Desktop\新增資料夾\90.bmp"/>
          <p:cNvPicPr>
            <a:picLocks noChangeAspect="1"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5" name="Picture 91" descr="C:\Users\Howhow\Desktop\新增資料夾\91.bmp"/>
          <p:cNvPicPr>
            <a:picLocks noChangeAspect="1"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C:\Users\Howhow\Desktop\新增資料夾\92.bmp"/>
          <p:cNvPicPr>
            <a:picLocks noChangeAspect="1"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Picture 93" descr="C:\Users\Howhow\Desktop\新增資料夾\93.bmp"/>
          <p:cNvPicPr>
            <a:picLocks noChangeAspect="1"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 descr="C:\Users\Howhow\Desktop\新增資料夾\94.bmp"/>
          <p:cNvPicPr>
            <a:picLocks noChangeAspect="1"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 descr="C:\Users\Howhow\Desktop\新增資料夾\95.bmp"/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C:\Users\Howhow\Desktop\新增資料夾\96.bmp"/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1" name="Picture 97" descr="C:\Users\Howhow\Desktop\新增資料夾\97.bmp"/>
          <p:cNvPicPr>
            <a:picLocks noChangeAspect="1"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C:\Users\Howhow\Desktop\新增資料夾\98.bmp"/>
          <p:cNvPicPr>
            <a:picLocks noChangeAspect="1"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 descr="C:\Users\Howhow\Desktop\新增資料夾\99.bmp"/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 descr="C:\Users\Howhow\Desktop\新增資料夾\100.bmp"/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 descr="C:\Users\Howhow\Desktop\新增資料夾\101.bmp"/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2672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gn00254192\Desktop\Jay_Nas\新增資料夾\8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16" y="1196752"/>
            <a:ext cx="7272808" cy="5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2843808" y="1916832"/>
            <a:ext cx="28803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275856" y="1988840"/>
            <a:ext cx="21602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563888" y="521126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82144" y="217668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211960" y="5215036"/>
            <a:ext cx="288032" cy="342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42122" y="2207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120430" y="2263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13045" y="4985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60428" y="2322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061117" y="50167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4561892" y="5209913"/>
            <a:ext cx="360040" cy="370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40226" y="4985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4362803" y="2263949"/>
            <a:ext cx="199089" cy="312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138540" y="2460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588224" y="167580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1	</a:t>
            </a:r>
            <a:r>
              <a:rPr lang="en-US" altLang="zh-TW" dirty="0" smtClean="0"/>
              <a:t>0.174</a:t>
            </a:r>
            <a:r>
              <a:rPr lang="en-US" altLang="zh-TW" dirty="0"/>
              <a:t>	-</a:t>
            </a:r>
            <a:r>
              <a:rPr lang="en-US" altLang="zh-TW" dirty="0" smtClean="0"/>
              <a:t>0.4908</a:t>
            </a:r>
            <a:endParaRPr lang="en-US" altLang="zh-TW" dirty="0"/>
          </a:p>
          <a:p>
            <a:r>
              <a:rPr lang="en-US" altLang="zh-TW" dirty="0"/>
              <a:t>2	</a:t>
            </a:r>
            <a:r>
              <a:rPr lang="en-US" altLang="zh-TW" dirty="0" smtClean="0"/>
              <a:t>0.147</a:t>
            </a:r>
            <a:r>
              <a:rPr lang="en-US" altLang="zh-TW" dirty="0"/>
              <a:t>	-</a:t>
            </a:r>
            <a:r>
              <a:rPr lang="en-US" altLang="zh-TW" dirty="0" smtClean="0"/>
              <a:t>0.490</a:t>
            </a:r>
            <a:endParaRPr lang="en-US" altLang="zh-TW" dirty="0"/>
          </a:p>
          <a:p>
            <a:r>
              <a:rPr lang="en-US" altLang="zh-TW" dirty="0"/>
              <a:t>3	</a:t>
            </a:r>
            <a:r>
              <a:rPr lang="en-US" altLang="zh-TW" dirty="0" smtClean="0"/>
              <a:t>0.132</a:t>
            </a:r>
            <a:r>
              <a:rPr lang="en-US" altLang="zh-TW" dirty="0"/>
              <a:t>	-</a:t>
            </a:r>
            <a:r>
              <a:rPr lang="en-US" altLang="zh-TW" dirty="0" smtClean="0"/>
              <a:t>0.489</a:t>
            </a:r>
            <a:endParaRPr lang="en-US" altLang="zh-TW" dirty="0"/>
          </a:p>
          <a:p>
            <a:r>
              <a:rPr lang="en-US" altLang="zh-TW" dirty="0" smtClean="0"/>
              <a:t>4	0.117</a:t>
            </a:r>
            <a:r>
              <a:rPr lang="en-US" altLang="zh-TW" dirty="0"/>
              <a:t>	-</a:t>
            </a:r>
            <a:r>
              <a:rPr lang="en-US" altLang="zh-TW" dirty="0" smtClean="0"/>
              <a:t>0.488</a:t>
            </a:r>
          </a:p>
          <a:p>
            <a:r>
              <a:rPr lang="en-US" altLang="zh-TW" dirty="0" smtClean="0"/>
              <a:t>5	0.171	-0.488</a:t>
            </a:r>
          </a:p>
          <a:p>
            <a:r>
              <a:rPr lang="en-US" altLang="zh-TW" dirty="0" smtClean="0"/>
              <a:t>6</a:t>
            </a:r>
            <a:r>
              <a:rPr lang="en-US" altLang="zh-TW" dirty="0"/>
              <a:t>	</a:t>
            </a:r>
            <a:r>
              <a:rPr lang="en-US" altLang="zh-TW" dirty="0" smtClean="0"/>
              <a:t>0.095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  <a:endParaRPr lang="en-US" altLang="zh-TW" dirty="0"/>
          </a:p>
          <a:p>
            <a:r>
              <a:rPr lang="en-US" altLang="zh-TW" dirty="0"/>
              <a:t>7	</a:t>
            </a:r>
            <a:r>
              <a:rPr lang="en-US" altLang="zh-TW" dirty="0" smtClean="0"/>
              <a:t>0.082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98091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gn00254192\Desktop\Jay_Nas\新增資料夾\8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16" y="1196752"/>
            <a:ext cx="7272808" cy="5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2843808" y="1916832"/>
            <a:ext cx="28803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275856" y="1988840"/>
            <a:ext cx="21602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563888" y="521126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82144" y="217668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211960" y="5215036"/>
            <a:ext cx="288032" cy="342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42122" y="2207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120430" y="2263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13045" y="4985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60428" y="2322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061117" y="50167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4561892" y="5209913"/>
            <a:ext cx="360040" cy="370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40226" y="4985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4300903" y="2235746"/>
            <a:ext cx="199089" cy="312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138540" y="2460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588224" y="167580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1	</a:t>
            </a:r>
            <a:r>
              <a:rPr lang="en-US" altLang="zh-TW" dirty="0" smtClean="0"/>
              <a:t>0.174</a:t>
            </a:r>
            <a:r>
              <a:rPr lang="en-US" altLang="zh-TW" dirty="0"/>
              <a:t>	-</a:t>
            </a:r>
            <a:r>
              <a:rPr lang="en-US" altLang="zh-TW" dirty="0" smtClean="0"/>
              <a:t>0.4908</a:t>
            </a:r>
            <a:endParaRPr lang="en-US" altLang="zh-TW" dirty="0"/>
          </a:p>
          <a:p>
            <a:r>
              <a:rPr lang="en-US" altLang="zh-TW" dirty="0"/>
              <a:t>2	</a:t>
            </a:r>
            <a:r>
              <a:rPr lang="en-US" altLang="zh-TW" dirty="0" smtClean="0"/>
              <a:t>0.147</a:t>
            </a:r>
            <a:r>
              <a:rPr lang="en-US" altLang="zh-TW" dirty="0"/>
              <a:t>	-</a:t>
            </a:r>
            <a:r>
              <a:rPr lang="en-US" altLang="zh-TW" dirty="0" smtClean="0"/>
              <a:t>0.490</a:t>
            </a:r>
            <a:endParaRPr lang="en-US" altLang="zh-TW" dirty="0"/>
          </a:p>
          <a:p>
            <a:r>
              <a:rPr lang="en-US" altLang="zh-TW" dirty="0"/>
              <a:t>3	</a:t>
            </a:r>
            <a:r>
              <a:rPr lang="en-US" altLang="zh-TW" dirty="0" smtClean="0"/>
              <a:t>0.132</a:t>
            </a:r>
            <a:r>
              <a:rPr lang="en-US" altLang="zh-TW" dirty="0"/>
              <a:t>	-</a:t>
            </a:r>
            <a:r>
              <a:rPr lang="en-US" altLang="zh-TW" dirty="0" smtClean="0"/>
              <a:t>0.489</a:t>
            </a:r>
            <a:endParaRPr lang="en-US" altLang="zh-TW" dirty="0"/>
          </a:p>
          <a:p>
            <a:r>
              <a:rPr lang="en-US" altLang="zh-TW" dirty="0" smtClean="0"/>
              <a:t>4	0.117</a:t>
            </a:r>
            <a:r>
              <a:rPr lang="en-US" altLang="zh-TW" dirty="0"/>
              <a:t>	-</a:t>
            </a:r>
            <a:r>
              <a:rPr lang="en-US" altLang="zh-TW" dirty="0" smtClean="0"/>
              <a:t>0.488</a:t>
            </a:r>
          </a:p>
          <a:p>
            <a:r>
              <a:rPr lang="en-US" altLang="zh-TW" dirty="0" smtClean="0"/>
              <a:t>5	0.171	-0.488</a:t>
            </a:r>
          </a:p>
          <a:p>
            <a:r>
              <a:rPr lang="en-US" altLang="zh-TW" dirty="0" smtClean="0"/>
              <a:t>6</a:t>
            </a:r>
            <a:r>
              <a:rPr lang="en-US" altLang="zh-TW" dirty="0"/>
              <a:t>	</a:t>
            </a:r>
            <a:r>
              <a:rPr lang="en-US" altLang="zh-TW" dirty="0" smtClean="0"/>
              <a:t>0.095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  <a:endParaRPr lang="en-US" altLang="zh-TW" dirty="0"/>
          </a:p>
          <a:p>
            <a:r>
              <a:rPr lang="en-US" altLang="zh-TW" dirty="0" smtClean="0"/>
              <a:t>7	0.082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</a:p>
          <a:p>
            <a:r>
              <a:rPr lang="en-US" altLang="zh-TW" dirty="0" smtClean="0"/>
              <a:t>8               0.169        -0.485</a:t>
            </a:r>
            <a:endParaRPr lang="en-US" altLang="zh-TW" dirty="0"/>
          </a:p>
        </p:txBody>
      </p:sp>
      <p:sp>
        <p:nvSpPr>
          <p:cNvPr id="17" name="矩形 16"/>
          <p:cNvSpPr/>
          <p:nvPr/>
        </p:nvSpPr>
        <p:spPr>
          <a:xfrm>
            <a:off x="6588571" y="2031018"/>
            <a:ext cx="2555776" cy="229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588571" y="2576875"/>
            <a:ext cx="2555429" cy="252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88571" y="3068960"/>
            <a:ext cx="255542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92080" y="2420888"/>
            <a:ext cx="288032" cy="270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29449" y="2545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588571" y="3645024"/>
            <a:ext cx="2555429" cy="27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14811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gn00254192\Desktop\Jay_Nas\新增資料夾\8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16" y="1196752"/>
            <a:ext cx="7272808" cy="545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2843808" y="1916832"/>
            <a:ext cx="28803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563888" y="521126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211960" y="5215036"/>
            <a:ext cx="288032" cy="342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42122" y="2207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13045" y="49859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061117" y="50167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4300903" y="2235746"/>
            <a:ext cx="199089" cy="312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138540" y="2460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588224" y="167580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1	</a:t>
            </a:r>
            <a:r>
              <a:rPr lang="en-US" altLang="zh-TW" dirty="0" smtClean="0"/>
              <a:t>0.174</a:t>
            </a:r>
            <a:r>
              <a:rPr lang="en-US" altLang="zh-TW" dirty="0"/>
              <a:t>	-</a:t>
            </a:r>
            <a:r>
              <a:rPr lang="en-US" altLang="zh-TW" dirty="0" smtClean="0"/>
              <a:t>0.4908</a:t>
            </a:r>
            <a:endParaRPr lang="en-US" altLang="zh-TW" dirty="0"/>
          </a:p>
          <a:p>
            <a:r>
              <a:rPr lang="en-US" altLang="zh-TW" dirty="0"/>
              <a:t>2	</a:t>
            </a:r>
            <a:r>
              <a:rPr lang="en-US" altLang="zh-TW" dirty="0" smtClean="0"/>
              <a:t>0.147</a:t>
            </a:r>
            <a:r>
              <a:rPr lang="en-US" altLang="zh-TW" dirty="0"/>
              <a:t>	-</a:t>
            </a:r>
            <a:r>
              <a:rPr lang="en-US" altLang="zh-TW" dirty="0" smtClean="0"/>
              <a:t>0.490</a:t>
            </a:r>
            <a:endParaRPr lang="en-US" altLang="zh-TW" dirty="0"/>
          </a:p>
          <a:p>
            <a:r>
              <a:rPr lang="en-US" altLang="zh-TW" dirty="0"/>
              <a:t>3	</a:t>
            </a:r>
            <a:r>
              <a:rPr lang="en-US" altLang="zh-TW" dirty="0" smtClean="0"/>
              <a:t>0.132</a:t>
            </a:r>
            <a:r>
              <a:rPr lang="en-US" altLang="zh-TW" dirty="0"/>
              <a:t>	-</a:t>
            </a:r>
            <a:r>
              <a:rPr lang="en-US" altLang="zh-TW" dirty="0" smtClean="0"/>
              <a:t>0.489</a:t>
            </a:r>
            <a:endParaRPr lang="en-US" altLang="zh-TW" dirty="0"/>
          </a:p>
          <a:p>
            <a:r>
              <a:rPr lang="en-US" altLang="zh-TW" dirty="0" smtClean="0"/>
              <a:t>4	0.117</a:t>
            </a:r>
            <a:r>
              <a:rPr lang="en-US" altLang="zh-TW" dirty="0"/>
              <a:t>	-</a:t>
            </a:r>
            <a:r>
              <a:rPr lang="en-US" altLang="zh-TW" dirty="0" smtClean="0"/>
              <a:t>0.488</a:t>
            </a:r>
          </a:p>
          <a:p>
            <a:r>
              <a:rPr lang="en-US" altLang="zh-TW" dirty="0" smtClean="0"/>
              <a:t>5	0.171	-0.488</a:t>
            </a:r>
          </a:p>
          <a:p>
            <a:r>
              <a:rPr lang="en-US" altLang="zh-TW" dirty="0" smtClean="0"/>
              <a:t>6</a:t>
            </a:r>
            <a:r>
              <a:rPr lang="en-US" altLang="zh-TW" dirty="0"/>
              <a:t>	</a:t>
            </a:r>
            <a:r>
              <a:rPr lang="en-US" altLang="zh-TW" dirty="0" smtClean="0"/>
              <a:t>0.095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  <a:endParaRPr lang="en-US" altLang="zh-TW" dirty="0"/>
          </a:p>
          <a:p>
            <a:r>
              <a:rPr lang="en-US" altLang="zh-TW" dirty="0" smtClean="0"/>
              <a:t>7	0.082</a:t>
            </a:r>
            <a:r>
              <a:rPr lang="en-US" altLang="zh-TW" dirty="0"/>
              <a:t>	-</a:t>
            </a:r>
            <a:r>
              <a:rPr lang="en-US" altLang="zh-TW" dirty="0" smtClean="0"/>
              <a:t>0.486</a:t>
            </a:r>
          </a:p>
          <a:p>
            <a:r>
              <a:rPr lang="en-US" altLang="zh-TW" dirty="0" smtClean="0"/>
              <a:t>8               0.169        -0.485</a:t>
            </a:r>
            <a:endParaRPr lang="en-US" altLang="zh-TW" dirty="0"/>
          </a:p>
        </p:txBody>
      </p:sp>
      <p:sp>
        <p:nvSpPr>
          <p:cNvPr id="17" name="矩形 16"/>
          <p:cNvSpPr/>
          <p:nvPr/>
        </p:nvSpPr>
        <p:spPr>
          <a:xfrm>
            <a:off x="6588571" y="2031018"/>
            <a:ext cx="2555776" cy="229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588571" y="2576875"/>
            <a:ext cx="2555429" cy="252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88571" y="3068960"/>
            <a:ext cx="255542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588571" y="3645024"/>
            <a:ext cx="2555429" cy="27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212795" y="2096852"/>
            <a:ext cx="200250" cy="2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3635896" y="2145983"/>
            <a:ext cx="216024" cy="274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292080" y="2320702"/>
            <a:ext cx="288032" cy="508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572000" y="5211266"/>
            <a:ext cx="216024" cy="345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gn00254192\Desktop\Jay_Nas\新增資料夾\p12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7404" r="9221" b="8479"/>
          <a:stretch/>
        </p:blipFill>
        <p:spPr bwMode="auto">
          <a:xfrm>
            <a:off x="2117626" y="4155223"/>
            <a:ext cx="5040560" cy="269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n00254192\Desktop\Jay_Nas\新增資料夾\p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7189" r="8882" b="7481"/>
          <a:stretch/>
        </p:blipFill>
        <p:spPr bwMode="auto">
          <a:xfrm>
            <a:off x="2117626" y="1306052"/>
            <a:ext cx="5040560" cy="28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gn00254192\Desktop\Jay_Nas\新增資料夾\p2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6765" r="9121" b="7856"/>
          <a:stretch/>
        </p:blipFill>
        <p:spPr bwMode="auto">
          <a:xfrm>
            <a:off x="2116800" y="1306800"/>
            <a:ext cx="5034551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n00254192\Desktop\Jay_Nas\新增資料夾\p2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2" t="6697" r="8142" b="7246"/>
          <a:stretch/>
        </p:blipFill>
        <p:spPr bwMode="auto">
          <a:xfrm>
            <a:off x="2067480" y="4129200"/>
            <a:ext cx="5133189" cy="275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3568" y="1628800"/>
            <a:ext cx="136815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讀取資料夾</a:t>
            </a:r>
          </a:p>
        </p:txBody>
      </p:sp>
      <p:sp>
        <p:nvSpPr>
          <p:cNvPr id="5" name="矩形 4"/>
          <p:cNvSpPr/>
          <p:nvPr/>
        </p:nvSpPr>
        <p:spPr>
          <a:xfrm>
            <a:off x="2881580" y="1629097"/>
            <a:ext cx="136815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二質</a:t>
            </a:r>
            <a:r>
              <a:rPr lang="zh-TW" altLang="en-US" dirty="0" smtClean="0">
                <a:solidFill>
                  <a:srgbClr val="FF0000"/>
                </a:solidFill>
              </a:rPr>
              <a:t>化圖片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>
            <a:off x="2051720" y="1880828"/>
            <a:ext cx="829860" cy="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080320" y="19888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讀取所有</a:t>
            </a:r>
            <a:endParaRPr lang="en-US" altLang="zh-TW" sz="1200" dirty="0" smtClean="0"/>
          </a:p>
          <a:p>
            <a:r>
              <a:rPr lang="en-US" altLang="zh-TW" sz="1200" dirty="0" err="1" smtClean="0"/>
              <a:t>tif</a:t>
            </a:r>
            <a:r>
              <a:rPr lang="zh-TW" altLang="en-US" sz="1200" dirty="0" smtClean="0"/>
              <a:t>圖檔</a:t>
            </a:r>
            <a:endParaRPr lang="zh-TW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4932040" y="1628800"/>
            <a:ext cx="158417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算出每張圖距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離最遠的兩點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>
            <a:stCxn id="5" idx="3"/>
            <a:endCxn id="10" idx="1"/>
          </p:cNvCxnSpPr>
          <p:nvPr/>
        </p:nvCxnSpPr>
        <p:spPr>
          <a:xfrm flipV="1">
            <a:off x="4249732" y="1880828"/>
            <a:ext cx="682308" cy="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236296" y="1629097"/>
            <a:ext cx="172819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找出重心並將中心點移置</a:t>
            </a:r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/>
          <p:cNvCxnSpPr>
            <a:stCxn id="10" idx="3"/>
            <a:endCxn id="21" idx="1"/>
          </p:cNvCxnSpPr>
          <p:nvPr/>
        </p:nvCxnSpPr>
        <p:spPr>
          <a:xfrm>
            <a:off x="6516216" y="1880828"/>
            <a:ext cx="720080" cy="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573661" y="2072284"/>
            <a:ext cx="76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位置正</a:t>
            </a:r>
            <a:endParaRPr lang="en-US" altLang="zh-TW" sz="1200" dirty="0" smtClean="0"/>
          </a:p>
          <a:p>
            <a:r>
              <a:rPr lang="zh-TW" altLang="en-US" sz="1200" dirty="0" smtClean="0"/>
              <a:t>規化</a:t>
            </a:r>
            <a:endParaRPr lang="zh-TW" altLang="en-US" sz="1200" dirty="0"/>
          </a:p>
        </p:txBody>
      </p:sp>
      <p:cxnSp>
        <p:nvCxnSpPr>
          <p:cNvPr id="26" name="直線單箭頭接點 25"/>
          <p:cNvCxnSpPr>
            <a:stCxn id="21" idx="2"/>
            <a:endCxn id="27" idx="0"/>
          </p:cNvCxnSpPr>
          <p:nvPr/>
        </p:nvCxnSpPr>
        <p:spPr>
          <a:xfrm>
            <a:off x="8100392" y="2133153"/>
            <a:ext cx="0" cy="12849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074532" y="3418114"/>
            <a:ext cx="2051719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所有座標除去自己兩點的最遠距離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8200987" y="2685334"/>
            <a:ext cx="105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大小正規化</a:t>
            </a:r>
            <a:endParaRPr lang="zh-TW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4932040" y="3490122"/>
            <a:ext cx="1584176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將所有圖移至第一象限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/>
          <p:cNvCxnSpPr>
            <a:stCxn id="27" idx="1"/>
            <a:endCxn id="45" idx="3"/>
          </p:cNvCxnSpPr>
          <p:nvPr/>
        </p:nvCxnSpPr>
        <p:spPr>
          <a:xfrm flipH="1">
            <a:off x="6516216" y="3742150"/>
            <a:ext cx="5583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067944" y="4218519"/>
            <a:ext cx="36856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方法：</a:t>
            </a:r>
            <a:r>
              <a:rPr lang="en-US" altLang="zh-TW" sz="1600" dirty="0" smtClean="0"/>
              <a:t>(1)</a:t>
            </a:r>
            <a:r>
              <a:rPr lang="zh-TW" altLang="en-US" sz="1600" dirty="0" smtClean="0"/>
              <a:t>在</a:t>
            </a:r>
            <a:r>
              <a:rPr lang="en-US" altLang="zh-TW" sz="1600" dirty="0" smtClean="0"/>
              <a:t>N</a:t>
            </a:r>
            <a:r>
              <a:rPr lang="zh-TW" altLang="en-US" sz="1600" dirty="0" smtClean="0"/>
              <a:t>張圖片中找出最長距離</a:t>
            </a:r>
            <a:endParaRPr lang="en-US" altLang="zh-TW" sz="1600" dirty="0" smtClean="0"/>
          </a:p>
          <a:p>
            <a:r>
              <a:rPr lang="zh-TW" altLang="en-US" sz="1600" dirty="0"/>
              <a:t> </a:t>
            </a:r>
            <a:r>
              <a:rPr lang="zh-TW" altLang="en-US" sz="1600" dirty="0" smtClean="0"/>
              <a:t>            </a:t>
            </a:r>
            <a:r>
              <a:rPr lang="en-US" altLang="zh-TW" sz="1600" dirty="0" smtClean="0"/>
              <a:t>(2)</a:t>
            </a:r>
            <a:r>
              <a:rPr lang="zh-TW" altLang="en-US" sz="1600" dirty="0" smtClean="0"/>
              <a:t>所有圖片的座標乘上最長距離</a:t>
            </a:r>
            <a:endParaRPr lang="en-US" altLang="zh-TW" sz="1600" dirty="0" smtClean="0"/>
          </a:p>
          <a:p>
            <a:r>
              <a:rPr lang="zh-TW" altLang="en-US" sz="1600" dirty="0"/>
              <a:t> </a:t>
            </a:r>
            <a:r>
              <a:rPr lang="zh-TW" altLang="en-US" sz="1600" dirty="0" smtClean="0"/>
              <a:t>            </a:t>
            </a:r>
            <a:r>
              <a:rPr lang="en-US" altLang="zh-TW" sz="1600" dirty="0" smtClean="0"/>
              <a:t>(3)</a:t>
            </a:r>
            <a:r>
              <a:rPr lang="zh-TW" altLang="en-US" sz="1600" dirty="0" smtClean="0"/>
              <a:t>並將圖片位移至第一象限</a:t>
            </a:r>
            <a:endParaRPr lang="zh-TW" altLang="en-US" sz="1600" dirty="0"/>
          </a:p>
        </p:txBody>
      </p:sp>
      <p:sp>
        <p:nvSpPr>
          <p:cNvPr id="49" name="矩形 48"/>
          <p:cNvSpPr/>
          <p:nvPr/>
        </p:nvSpPr>
        <p:spPr>
          <a:xfrm>
            <a:off x="2880539" y="3490122"/>
            <a:ext cx="136815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二維傅立葉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線單箭頭接點 50"/>
          <p:cNvCxnSpPr>
            <a:stCxn id="45" idx="1"/>
            <a:endCxn id="49" idx="3"/>
          </p:cNvCxnSpPr>
          <p:nvPr/>
        </p:nvCxnSpPr>
        <p:spPr>
          <a:xfrm flipH="1">
            <a:off x="4248691" y="3742150"/>
            <a:ext cx="6833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12168" y="3490122"/>
            <a:ext cx="1368152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算距離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4" name="直線單箭頭接點 53"/>
          <p:cNvCxnSpPr>
            <a:stCxn id="49" idx="1"/>
            <a:endCxn id="52" idx="3"/>
          </p:cNvCxnSpPr>
          <p:nvPr/>
        </p:nvCxnSpPr>
        <p:spPr>
          <a:xfrm flipH="1">
            <a:off x="2080320" y="3742150"/>
            <a:ext cx="8002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gn00254192\Desktop\Jay_Nas\新增資料夾\p3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6691" r="8999" b="7392"/>
          <a:stretch/>
        </p:blipFill>
        <p:spPr bwMode="auto">
          <a:xfrm>
            <a:off x="2116800" y="1306800"/>
            <a:ext cx="5001581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n00254192\Desktop\Jay_Nas\新增資料夾\p3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6641" r="8970" b="8223"/>
          <a:stretch/>
        </p:blipFill>
        <p:spPr bwMode="auto">
          <a:xfrm>
            <a:off x="2083637" y="4129200"/>
            <a:ext cx="5034744" cy="269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 descr="C:\Users\gn00254192\Desktop\Jay_Nas\新增資料夾\p4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6384" r="8938" b="7498"/>
          <a:stretch/>
        </p:blipFill>
        <p:spPr bwMode="auto">
          <a:xfrm>
            <a:off x="2116800" y="1306800"/>
            <a:ext cx="4982477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n00254192\Desktop\Jay_Nas\新增資料夾\p4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6487" r="9062" b="8247"/>
          <a:stretch/>
        </p:blipFill>
        <p:spPr bwMode="auto">
          <a:xfrm>
            <a:off x="2048936" y="4129200"/>
            <a:ext cx="5118203" cy="274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0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C:\Users\gn00254192\Desktop\Jay_Nas\新增資料夾\p5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t="6580" r="8804" b="7721"/>
          <a:stretch/>
        </p:blipFill>
        <p:spPr bwMode="auto">
          <a:xfrm>
            <a:off x="2116800" y="1306800"/>
            <a:ext cx="500727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n00254192\Desktop\Jay_Nas\新增資料夾\p5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4" t="6769" r="8788" b="8040"/>
          <a:stretch/>
        </p:blipFill>
        <p:spPr bwMode="auto">
          <a:xfrm>
            <a:off x="2050392" y="4129200"/>
            <a:ext cx="5073677" cy="27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C:\Users\gn00254192\Desktop\Jay_Nas\新增資料夾\7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t="6099" r="9042" b="7553"/>
          <a:stretch/>
        </p:blipFill>
        <p:spPr bwMode="auto">
          <a:xfrm>
            <a:off x="2116800" y="1306800"/>
            <a:ext cx="4976732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n00254192\Desktop\Jay_Nas\新增資料夾\7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6920" r="9200" b="7777"/>
          <a:stretch/>
        </p:blipFill>
        <p:spPr bwMode="auto">
          <a:xfrm>
            <a:off x="2083291" y="4128034"/>
            <a:ext cx="4976732" cy="267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9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改善前後比較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C:\Users\gn00254192\Desktop\Jay_Nas\新增資料夾\p81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336" r="8833" b="7396"/>
          <a:stretch/>
        </p:blipFill>
        <p:spPr bwMode="auto">
          <a:xfrm>
            <a:off x="2116800" y="1306800"/>
            <a:ext cx="498624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n00254192\Desktop\Jay_Nas\新增資料夾\p82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6678" r="9074" b="8285"/>
          <a:stretch/>
        </p:blipFill>
        <p:spPr bwMode="auto">
          <a:xfrm>
            <a:off x="2081354" y="4174889"/>
            <a:ext cx="4986240" cy="26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3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203250"/>
              </p:ext>
            </p:extLst>
          </p:nvPr>
        </p:nvGraphicFramePr>
        <p:xfrm>
          <a:off x="34677" y="2708920"/>
          <a:ext cx="902970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014413"/>
                <a:gridCol w="1014413"/>
                <a:gridCol w="1014413"/>
                <a:gridCol w="1014413"/>
                <a:gridCol w="1014413"/>
                <a:gridCol w="1014413"/>
                <a:gridCol w="1014413"/>
                <a:gridCol w="1014413"/>
              </a:tblGrid>
              <a:tr h="5040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P1v.s.P9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P2v.s.P9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P3v.s.P9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P4v.s.P9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P5v.s.P9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P6v.s.P9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P7v.s.P9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P8v.s.P9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TPS_bounding_box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14.0015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20.3694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13.36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18.8106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12.1909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22.4306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12.5064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19.0915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TPS_</a:t>
                      </a:r>
                      <a:r>
                        <a:rPr lang="zh-TW" altLang="en-US" dirty="0" smtClean="0"/>
                        <a:t>鎖定高度</a:t>
                      </a:r>
                      <a:r>
                        <a:rPr lang="en-US" altLang="zh-TW" dirty="0" smtClean="0"/>
                        <a:t>_</a:t>
                      </a:r>
                      <a:r>
                        <a:rPr lang="zh-TW" altLang="en-US" dirty="0" smtClean="0"/>
                        <a:t>寬度不鎖定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41.4904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47.4327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29.8242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64.4091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36.3875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48.9251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44.1856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46.8062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TPS_</a:t>
                      </a:r>
                      <a:r>
                        <a:rPr lang="zh-TW" altLang="en-US" dirty="0" smtClean="0"/>
                        <a:t>改變取樣方式</a:t>
                      </a:r>
                      <a:r>
                        <a:rPr lang="en-US" altLang="zh-TW" dirty="0" smtClean="0"/>
                        <a:t>_</a:t>
                      </a:r>
                      <a:r>
                        <a:rPr lang="zh-TW" altLang="en-US" dirty="0" smtClean="0"/>
                        <a:t>排序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7.6536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22.8538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15.4862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25.6465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7.4669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24.0559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10.4577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14.8028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" y="16024"/>
            <a:ext cx="4474071" cy="263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7092280" y="5373216"/>
            <a:ext cx="86409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P7v.s.P9(10.4577)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48014"/>
            <a:ext cx="7220347" cy="568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701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P5v.s.P9(7.4669)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047600"/>
            <a:ext cx="7218264" cy="568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87910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P5v.s.P9(</a:t>
            </a:r>
            <a:r>
              <a:rPr lang="en-US" altLang="zh-TW" dirty="0"/>
              <a:t>36.3875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0" y="1047600"/>
            <a:ext cx="7182621" cy="568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8145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試著增加點數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方法：</a:t>
            </a:r>
            <a:r>
              <a:rPr lang="en-US" altLang="zh-TW" dirty="0" smtClean="0"/>
              <a:t>(1)</a:t>
            </a:r>
            <a:r>
              <a:rPr lang="zh-TW" altLang="en-US" dirty="0" smtClean="0"/>
              <a:t>將上面排序好的點座標拿來彼此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作運算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第一點</a:t>
            </a:r>
            <a:r>
              <a:rPr lang="en-US" altLang="zh-TW" dirty="0" smtClean="0"/>
              <a:t>-</a:t>
            </a:r>
            <a:r>
              <a:rPr lang="zh-TW" altLang="en-US" dirty="0" smtClean="0"/>
              <a:t>第二點、第二點</a:t>
            </a:r>
            <a:r>
              <a:rPr lang="en-US" altLang="zh-TW" dirty="0" smtClean="0"/>
              <a:t>-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第三點，以此類推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</a:t>
            </a:r>
            <a:r>
              <a:rPr lang="en-US" altLang="zh-TW" dirty="0" smtClean="0"/>
              <a:t>(2)</a:t>
            </a:r>
            <a:r>
              <a:rPr lang="zh-TW" altLang="en-US" dirty="0" smtClean="0"/>
              <a:t>看直方圖，給閥值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     </a:t>
            </a:r>
            <a:r>
              <a:rPr lang="en-US" altLang="zh-TW" dirty="0" smtClean="0"/>
              <a:t>(3)</a:t>
            </a:r>
            <a:r>
              <a:rPr lang="zh-TW" altLang="en-US" dirty="0" smtClean="0"/>
              <a:t>在閥值範圍內的作法有二：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</a:t>
            </a:r>
            <a:r>
              <a:rPr lang="en-US" altLang="zh-TW" dirty="0" smtClean="0"/>
              <a:t>(1)x</a:t>
            </a:r>
            <a:r>
              <a:rPr lang="zh-TW" altLang="en-US" dirty="0" smtClean="0"/>
              <a:t>值相同，將</a:t>
            </a:r>
            <a:r>
              <a:rPr lang="en-US" altLang="zh-TW" dirty="0" smtClean="0"/>
              <a:t>y</a:t>
            </a:r>
            <a:r>
              <a:rPr lang="zh-TW" altLang="en-US" dirty="0" smtClean="0"/>
              <a:t>之間補滿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</a:t>
            </a:r>
            <a:r>
              <a:rPr lang="en-US" altLang="zh-TW" dirty="0" smtClean="0"/>
              <a:t>(2)x</a:t>
            </a:r>
            <a:r>
              <a:rPr lang="zh-TW" altLang="en-US" dirty="0" smtClean="0"/>
              <a:t>值不同，記錄下來，往後以便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   處理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7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程式碼註解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5744"/>
            <a:ext cx="76009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4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困難處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TW" altLang="en-US" dirty="0" smtClean="0"/>
              <a:t>不知筆畫順序，加點有困難，會加到不該加的</a:t>
            </a:r>
            <a:r>
              <a:rPr lang="en-US" altLang="zh-TW" dirty="0"/>
              <a:t>(</a:t>
            </a:r>
            <a:r>
              <a:rPr lang="en-US" altLang="zh-TW" dirty="0" err="1"/>
              <a:t>Jay_TPS</a:t>
            </a:r>
            <a:r>
              <a:rPr lang="en-US" altLang="zh-TW" dirty="0"/>
              <a:t>\</a:t>
            </a:r>
            <a:r>
              <a:rPr lang="zh-TW" altLang="en-US" dirty="0"/>
              <a:t>先</a:t>
            </a:r>
            <a:r>
              <a:rPr lang="en-US" altLang="zh-TW" dirty="0"/>
              <a:t>sort</a:t>
            </a:r>
            <a:r>
              <a:rPr lang="zh-TW" altLang="en-US" dirty="0"/>
              <a:t>再取樣</a:t>
            </a:r>
            <a:r>
              <a:rPr lang="en-US" altLang="zh-TW" dirty="0"/>
              <a:t>(test</a:t>
            </a:r>
            <a:r>
              <a:rPr lang="zh-TW" altLang="en-US" dirty="0"/>
              <a:t>區</a:t>
            </a:r>
            <a:r>
              <a:rPr lang="en-US" altLang="zh-TW" dirty="0" smtClean="0"/>
              <a:t>)\</a:t>
            </a:r>
            <a:r>
              <a:rPr lang="en-US" altLang="zh-TW" dirty="0" err="1" smtClean="0"/>
              <a:t>imreadpic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當初重繪</a:t>
            </a:r>
            <a:r>
              <a:rPr lang="zh-TW" altLang="en-US" dirty="0" smtClean="0"/>
              <a:t>時，每張圖有將近七千點，為了解決取樣</a:t>
            </a:r>
            <a:r>
              <a:rPr lang="en-US" altLang="zh-TW" dirty="0" smtClean="0"/>
              <a:t>300</a:t>
            </a:r>
            <a:r>
              <a:rPr lang="zh-TW" altLang="en-US" dirty="0" smtClean="0"/>
              <a:t>點時出現點數間隔不平均去增加點數，可能導致增加許多不該加的點數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0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624"/>
            <a:ext cx="622432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16" y="3429000"/>
            <a:ext cx="6233082" cy="338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854614" y="16288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只做</a:t>
            </a:r>
            <a:r>
              <a:rPr lang="en-US" altLang="zh-TW" dirty="0" smtClean="0"/>
              <a:t>sort</a:t>
            </a:r>
          </a:p>
          <a:p>
            <a:r>
              <a:rPr lang="zh-TW" altLang="en-US" dirty="0"/>
              <a:t>不增加點數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869422" y="50131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做</a:t>
            </a:r>
            <a:r>
              <a:rPr lang="en-US" altLang="zh-TW" dirty="0" smtClean="0"/>
              <a:t>sort</a:t>
            </a:r>
          </a:p>
          <a:p>
            <a:r>
              <a:rPr lang="zh-TW" altLang="en-US" dirty="0" smtClean="0"/>
              <a:t>並增加</a:t>
            </a:r>
            <a:r>
              <a:rPr lang="zh-TW" altLang="en-US" dirty="0"/>
              <a:t>點數</a:t>
            </a:r>
          </a:p>
        </p:txBody>
      </p:sp>
    </p:spTree>
    <p:extLst>
      <p:ext uri="{BB962C8B-B14F-4D97-AF65-F5344CB8AC3E}">
        <p14:creationId xmlns:p14="http://schemas.microsoft.com/office/powerpoint/2010/main" val="27823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TPS_survey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348880"/>
            <a:ext cx="7200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 -</a:t>
            </a:r>
            <a:r>
              <a:rPr lang="en-US" altLang="zh-TW" dirty="0"/>
              <a:t>g        -- Do not use relaxation labeling based graph matching.</a:t>
            </a:r>
          </a:p>
          <a:p>
            <a:r>
              <a:rPr lang="en-US" altLang="zh-TW" dirty="0"/>
              <a:t>  -a        -- Do not use the affine transformation for the first iteration.</a:t>
            </a:r>
          </a:p>
          <a:p>
            <a:r>
              <a:rPr lang="en-US" altLang="zh-TW" dirty="0"/>
              <a:t>  -r        -- Rotation invariant matching.</a:t>
            </a:r>
          </a:p>
          <a:p>
            <a:r>
              <a:rPr lang="en-US" altLang="zh-TW" dirty="0"/>
              <a:t>               Avoid using it unless necessary. Imposing rotation invariance</a:t>
            </a:r>
          </a:p>
          <a:p>
            <a:r>
              <a:rPr lang="en-US" altLang="zh-TW" dirty="0"/>
              <a:t>               may deteriorate the performance.</a:t>
            </a:r>
          </a:p>
          <a:p>
            <a:r>
              <a:rPr lang="en-US" altLang="zh-TW" dirty="0"/>
              <a:t>  -f        -- Force to find as many matches as possible.</a:t>
            </a:r>
          </a:p>
          <a:p>
            <a:r>
              <a:rPr lang="en-US" altLang="zh-TW" dirty="0"/>
              <a:t>  -t </a:t>
            </a:r>
            <a:r>
              <a:rPr lang="en-US" altLang="zh-TW" dirty="0" err="1"/>
              <a:t>T_Init</a:t>
            </a:r>
            <a:r>
              <a:rPr lang="en-US" altLang="zh-TW" dirty="0"/>
              <a:t> -- Parameter related to converting the shape context distance</a:t>
            </a:r>
          </a:p>
          <a:p>
            <a:r>
              <a:rPr lang="en-US" altLang="zh-TW" dirty="0"/>
              <a:t>               to a probability measure.</a:t>
            </a:r>
          </a:p>
          <a:p>
            <a:r>
              <a:rPr lang="en-US" altLang="zh-TW" dirty="0"/>
              <a:t>               Default: 0.1</a:t>
            </a:r>
          </a:p>
          <a:p>
            <a:r>
              <a:rPr lang="en-US" altLang="zh-TW" dirty="0"/>
              <a:t>  -e </a:t>
            </a:r>
            <a:r>
              <a:rPr lang="en-US" altLang="zh-TW" dirty="0" err="1"/>
              <a:t>E_Ave</a:t>
            </a:r>
            <a:r>
              <a:rPr lang="en-US" altLang="zh-TW" dirty="0"/>
              <a:t>  -- Average number of neighbors of a point.</a:t>
            </a:r>
          </a:p>
          <a:p>
            <a:r>
              <a:rPr lang="en-US" altLang="zh-TW" dirty="0"/>
              <a:t>               Default: 5</a:t>
            </a:r>
          </a:p>
          <a:p>
            <a:r>
              <a:rPr lang="en-US" altLang="zh-TW" dirty="0"/>
              <a:t>  -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en-US" altLang="zh-TW" dirty="0" err="1"/>
              <a:t>I_Max</a:t>
            </a:r>
            <a:r>
              <a:rPr lang="en-US" altLang="zh-TW" dirty="0"/>
              <a:t>  -- Maximum number of iterations.</a:t>
            </a:r>
          </a:p>
          <a:p>
            <a:r>
              <a:rPr lang="en-US" altLang="zh-TW" dirty="0"/>
              <a:t>               Default: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9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Demo_</a:t>
            </a:r>
            <a:r>
              <a:rPr lang="zh-TW" altLang="en-US" dirty="0" smtClean="0"/>
              <a:t>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9187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TPS_survey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9386" y="2132856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來源網站：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http://www.umiacs.umd.edu/~zhengyf/PointMatching.htm</a:t>
            </a:r>
            <a:endParaRPr lang="en-US" altLang="zh-TW" dirty="0"/>
          </a:p>
          <a:p>
            <a:r>
              <a:rPr lang="zh-TW" altLang="en-US" dirty="0"/>
              <a:t>套件下載網址：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http://www.umiacs.umd.edu/~</a:t>
            </a:r>
            <a:r>
              <a:rPr lang="en-US" altLang="zh-TW" dirty="0" smtClean="0">
                <a:hlinkClick r:id="rId3"/>
              </a:rPr>
              <a:t>zhengyf/PointMatchDemo/PointMatchDemo.zip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/>
              <a:t>套件使用方法</a:t>
            </a:r>
            <a:endParaRPr lang="en-US" altLang="zh-TW" dirty="0"/>
          </a:p>
          <a:p>
            <a:pPr lvl="1"/>
            <a:r>
              <a:rPr lang="en-US" altLang="zh-TW" dirty="0"/>
              <a:t>PointMatchDemo2 filenam1 filename2</a:t>
            </a:r>
          </a:p>
          <a:p>
            <a:pPr lvl="1"/>
            <a:r>
              <a:rPr lang="zh-TW" altLang="en-US" dirty="0"/>
              <a:t>會產生</a:t>
            </a:r>
            <a:r>
              <a:rPr lang="en-US" altLang="zh-TW" dirty="0" smtClean="0"/>
              <a:t>filenam1_filenam2.match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Paper</a:t>
            </a:r>
            <a:r>
              <a:rPr lang="zh-TW" altLang="en-US" dirty="0" smtClean="0"/>
              <a:t>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798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程式碼註解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72816"/>
            <a:ext cx="89344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3"/>
          <a:stretch/>
        </p:blipFill>
        <p:spPr bwMode="auto">
          <a:xfrm>
            <a:off x="494922" y="3904302"/>
            <a:ext cx="839724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02"/>
          <a:stretch/>
        </p:blipFill>
        <p:spPr bwMode="auto">
          <a:xfrm>
            <a:off x="1424079" y="2132856"/>
            <a:ext cx="653892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0"/>
          <a:stretch/>
        </p:blipFill>
        <p:spPr bwMode="auto">
          <a:xfrm>
            <a:off x="1301491" y="2205658"/>
            <a:ext cx="6499934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3"/>
          <a:stretch/>
        </p:blipFill>
        <p:spPr bwMode="auto">
          <a:xfrm>
            <a:off x="543486" y="3994789"/>
            <a:ext cx="83001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5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程式碼註解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70437"/>
            <a:ext cx="831532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0"/>
          <a:stretch/>
        </p:blipFill>
        <p:spPr bwMode="auto">
          <a:xfrm>
            <a:off x="950716" y="2420888"/>
            <a:ext cx="7344816" cy="148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" y="4258112"/>
            <a:ext cx="8770523" cy="128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74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程式碼註解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200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3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下載的原始圖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以下照片大小皆</a:t>
            </a:r>
            <a:r>
              <a:rPr lang="en-US" altLang="zh-TW" dirty="0" smtClean="0"/>
              <a:t>1920</a:t>
            </a:r>
            <a:r>
              <a:rPr lang="zh-TW" altLang="en-US" dirty="0" smtClean="0"/>
              <a:t>*</a:t>
            </a:r>
            <a:r>
              <a:rPr lang="en-US" altLang="zh-TW" dirty="0" smtClean="0"/>
              <a:t>1080)</a:t>
            </a:r>
            <a:endParaRPr lang="zh-TW" altLang="en-US" dirty="0"/>
          </a:p>
        </p:txBody>
      </p:sp>
      <p:pic>
        <p:nvPicPr>
          <p:cNvPr id="8194" name="Picture 2" descr="C:\Users\gn00254192\Desktop\recognize_matlab\1114第一次實驗(課程二)\原始圖檔\141579233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08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n00254192\Desktop\recognize_matlab\1114第一次實驗(課程二)\原始圖檔\1415792366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gn00254192\Desktop\recognize_matlab\1114第一次實驗(課程二)\原始圖檔\1415792402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08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gn00254192\Desktop\recognize_matlab\1114第一次實驗(課程二)\原始圖檔\1415792470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92472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gn00254192\Desktop\recognize_matlab\1114第一次實驗(課程二)\原始圖檔\1415792505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08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gn00254192\Desktop\recognize_matlab\1114第一次實驗(課程二)\原始圖檔\1415792541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gn00254192\Desktop\recognize_matlab\1114第一次實驗(課程二)\原始圖檔\1415792556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92472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gn00254192\Desktop\recognize_matlab\1114第一次實驗(課程二)\原始圖檔\1415795272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40968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gn00254192\Desktop\recognize_matlab\1114第一次實驗(課程二)\coursepathreader\original_pi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15" y="4892472"/>
            <a:ext cx="256017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n00254192\Desktop\recognize_matlab\1114第一次實驗(課程二)\coursepathreader\632558783666585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72" y="3429000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n00254192\Desktop\recognize_matlab\1114第一次實驗(課程二)\coursepathreader\629700509774643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013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gn00254192\Desktop\recognize_matlab\1114第一次實驗(課程二)\coursepathreader\6212000178765824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8" y="5013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gn00254192\Desktop\recognize_matlab\1114第一次實驗(課程二)\coursepathreader\5767281011326976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436315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gn00254192\Desktop\recognize_matlab\1114第一次實驗(課程二)\coursepathreader\5178081291534336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72" y="5013176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gn00254192\Desktop\recognize_matlab\1114第一次實驗(課程二)\coursepathreader\5171105190903808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2" y="3429000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gn00254192\Desktop\recognize_matlab\1114第一次實驗(課程二)\coursepathreader\5118827385847808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11001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gn00254192\Desktop\recognize_matlab\1114第一次實驗(課程二)\coursepathreader\5086100271923200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11001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gn00254192\Desktop\recognize_matlab\1114第一次實驗(課程二)\coursepathreader\original_pic.t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02387"/>
            <a:ext cx="25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原始圖片轉</a:t>
            </a:r>
            <a:r>
              <a:rPr lang="en-US" altLang="zh-TW" dirty="0" smtClean="0"/>
              <a:t>TIFF</a:t>
            </a:r>
            <a:br>
              <a:rPr lang="en-US" altLang="zh-TW" dirty="0" smtClean="0"/>
            </a:br>
            <a:r>
              <a:rPr lang="en-US" altLang="zh-TW" dirty="0"/>
              <a:t>(</a:t>
            </a:r>
            <a:r>
              <a:rPr lang="zh-TW" altLang="en-US" dirty="0"/>
              <a:t>以下照片大小皆</a:t>
            </a:r>
            <a:r>
              <a:rPr lang="en-US" altLang="zh-TW" dirty="0"/>
              <a:t>1920</a:t>
            </a:r>
            <a:r>
              <a:rPr lang="zh-TW" altLang="en-US" dirty="0"/>
              <a:t>*</a:t>
            </a:r>
            <a:r>
              <a:rPr lang="en-US" altLang="zh-TW" dirty="0"/>
              <a:t>1080)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5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取樣、正規化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拿掉翻轉</a:t>
            </a:r>
            <a:r>
              <a:rPr lang="en-US" altLang="zh-TW" dirty="0" smtClean="0"/>
              <a:t>_</a:t>
            </a:r>
            <a:r>
              <a:rPr lang="zh-TW" altLang="en-US" dirty="0" smtClean="0"/>
              <a:t>角度正規化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0" name="Picture 2" descr="C:\Users\gn00254192\Desktop\recognize_matlab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8" y="1243720"/>
            <a:ext cx="240000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00808"/>
            <a:ext cx="42767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C:\Users\gn00254192\Desktop\recognize_matlab\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" y="304372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6"/>
            <a:ext cx="42862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C:\Users\gn00254192\Desktop\recognize_matlab\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2" y="4941168"/>
            <a:ext cx="240000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393493"/>
            <a:ext cx="4267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4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將圖放在第一象限並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出</a:t>
            </a:r>
            <a:endParaRPr lang="zh-TW" altLang="en-US" dirty="0"/>
          </a:p>
        </p:txBody>
      </p:sp>
      <p:pic>
        <p:nvPicPr>
          <p:cNvPr id="9218" name="Picture 2" descr="C:\Users\gn00254192\Desktop\新增資料夾 (3)\untitled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85" y="14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gn00254192\Desktop\新增資料夾 (3)\untitled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85" y="32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gn00254192\Desktop\新增資料夾 (3)\untitled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gn00254192\Desktop\新增資料夾 (3)\untitled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72" y="32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gn00254192\Desktop\新增資料夾 (3)\untitled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72" y="14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gn00254192\Desktop\新增資料夾 (3)\untitled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85" y="5028598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gn00254192\Desktop\新增資料夾 (3)\untitle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72" y="5028598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gn00254192\Desktop\新增資料夾 (3)\untitled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028598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gn00254192\Desktop\新增資料夾 (3)\untitled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83419"/>
            <a:ext cx="19856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各個圖片的頻譜</a:t>
            </a:r>
            <a:endParaRPr lang="zh-TW" altLang="en-US" dirty="0"/>
          </a:p>
        </p:txBody>
      </p:sp>
      <p:pic>
        <p:nvPicPr>
          <p:cNvPr id="10242" name="Picture 2" descr="C:\Users\gn00254192\Desktop\新增資料夾 (3)\fft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5800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gn00254192\Desktop\新增資料夾 (3)\fft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31" y="126876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gn00254192\Desktop\新增資料夾 (3)\fft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gn00254192\Desktop\新增資料夾 (3)\fft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31" y="505800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gn00254192\Desktop\新增資料夾 (3)\fft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73" y="5053091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gn00254192\Desktop\新增資料夾 (3)\ff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112722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gn00254192\Desktop\新增資料夾 (3)\fft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12722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gn00254192\Desktop\新增資料夾 (3)\fft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31" y="3112722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gn00254192\Desktop\新增資料夾 (3)\fft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gn00254192\Desktop\新增資料夾 (3)\fft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25" y="508002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gn00254192\Desktop\新增資料夾 (3)\fft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9078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gn00254192\Desktop\新增資料夾 (3)\fft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73" y="129078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gn00254192\Desktop\新增資料夾 (3)\fft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08002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gn00254192\Desktop\新增資料夾 (3)\ff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73" y="313475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gn00254192\Desktop\新增資料夾 (3)\fft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25" y="313475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gn00254192\Desktop\新增資料夾 (3)\fft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13475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gn00254192\Desktop\新增資料夾 (3)\fft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25" y="129078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6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2" descr="C:\Users\gn00254192\Desktop\recognize_matlab\1114第一次實驗(課程二)\原始圖檔\141579233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1495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gn00254192\Desktop\recognize_matlab\1114第一次實驗(課程二)\原始圖檔\1415792366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1495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gn00254192\Desktop\recognize_matlab\1114第一次實驗(課程二)\原始圖檔\1415792402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0948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gn00254192\Desktop\recognize_matlab\1114第一次實驗(課程二)\coursepathreader\6325587836665856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84" y="325917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gn00254192\Desktop\recognize_matlab\1114第一次實驗(課程二)\coursepathreader\5171105190903808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84" y="145917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gn00254192\Desktop\recognize_matlab\1114第一次實驗(課程二)\coursepathreader\5086100271923200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384" y="505917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gn00254192\Desktop\新增資料夾 (3)\fft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42888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gn00254192\Desktop\新增資料夾 (3)\fft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59175"/>
            <a:ext cx="240428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gn00254192\Desktop\新增資料夾 (3)\fft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522888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290" name="Picture 2" descr="C:\Users\gn00254192\Desktop\recognize_matlab\1114第一次實驗(課程二)\原始圖檔\1415792470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7" y="1403378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gn00254192\Desktop\recognize_matlab\1114第一次實驗(課程二)\原始圖檔\1415792505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86" y="318491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gn00254192\Desktop\recognize_matlab\1114第一次實驗(課程二)\原始圖檔\141579254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" y="498491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gn00254192\Desktop\recognize_matlab\1114第一次實驗(課程二)\coursepathreader\629700509774643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69" y="318491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gn00254192\Desktop\recognize_matlab\1114第一次實驗(課程二)\coursepathreader\5178081291534336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69" y="1443094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gn00254192\Desktop\recognize_matlab\1114第一次實驗(課程二)\coursepathreader\5118827385847808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69" y="498491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gn00254192\Desktop\新增資料夾 (3)\fft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14" y="3268990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gn00254192\Desktop\新增資料夾 (3)\fft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14" y="140337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gn00254192\Desktop\新增資料夾 (3)\fft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84" y="5098781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C:\Users\gn00254192\Desktop\recognize_matlab\1114第一次實驗(課程二)\原始圖檔\1415792556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gn00254192\Desktop\recognize_matlab\1114第一次實驗(課程二)\原始圖檔\14157952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39" y="3271491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gn00254192\Desktop\recognize_matlab\1114第一次實驗(課程二)\coursepathreader\original_p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4927875"/>
            <a:ext cx="320021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gn00254192\Desktop\recognize_matlab\1114第一次實驗(課程二)\coursepathreader\original_pic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61" y="5086625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gn00254192\Desktop\recognize_matlab\1114第一次實驗(課程二)\coursepathreader\6212000178765824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10" y="156784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gn00254192\Desktop\recognize_matlab\1114第一次實驗(課程二)\coursepathreader\5767281011326976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61" y="3343499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gn00254192\Desktop\新增資料夾 (3)\fft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06" y="5143499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gn00254192\Desktop\新增資料夾 (3)\fft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03" y="1576548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gn00254192\Desktop\新增資料夾 (3)\fft5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290" y="3328192"/>
            <a:ext cx="240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0"/>
          <a:stretch/>
        </p:blipFill>
        <p:spPr bwMode="auto">
          <a:xfrm>
            <a:off x="1301491" y="1700808"/>
            <a:ext cx="6499934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3" r="12314"/>
          <a:stretch/>
        </p:blipFill>
        <p:spPr bwMode="auto">
          <a:xfrm>
            <a:off x="1321700" y="4221088"/>
            <a:ext cx="64797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5" t="8826" r="1145" b="9394"/>
          <a:stretch/>
        </p:blipFill>
        <p:spPr bwMode="auto">
          <a:xfrm>
            <a:off x="107504" y="319596"/>
            <a:ext cx="1642369" cy="120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6"/>
          <a:stretch/>
        </p:blipFill>
        <p:spPr bwMode="auto">
          <a:xfrm>
            <a:off x="1619672" y="3413896"/>
            <a:ext cx="85187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75518" b="259"/>
          <a:stretch/>
        </p:blipFill>
        <p:spPr bwMode="auto">
          <a:xfrm>
            <a:off x="3491880" y="3414962"/>
            <a:ext cx="576456" cy="40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3" r="64471"/>
          <a:stretch/>
        </p:blipFill>
        <p:spPr bwMode="auto">
          <a:xfrm>
            <a:off x="5220072" y="3394299"/>
            <a:ext cx="54864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9" r="52775"/>
          <a:stretch/>
        </p:blipFill>
        <p:spPr bwMode="auto">
          <a:xfrm>
            <a:off x="6804248" y="3394298"/>
            <a:ext cx="65314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1" r="41228"/>
          <a:stretch/>
        </p:blipFill>
        <p:spPr bwMode="auto">
          <a:xfrm>
            <a:off x="1802124" y="5920261"/>
            <a:ext cx="64443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1" r="31003"/>
          <a:stretch/>
        </p:blipFill>
        <p:spPr bwMode="auto">
          <a:xfrm>
            <a:off x="3491880" y="5961560"/>
            <a:ext cx="59218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6" r="19498"/>
          <a:stretch/>
        </p:blipFill>
        <p:spPr bwMode="auto">
          <a:xfrm>
            <a:off x="5220072" y="5961560"/>
            <a:ext cx="59218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2" r="7262"/>
          <a:stretch/>
        </p:blipFill>
        <p:spPr bwMode="auto">
          <a:xfrm>
            <a:off x="6782476" y="5961560"/>
            <a:ext cx="69668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045608" y="1196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724865" y="3793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79976" y="3793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973498" y="3793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220072" y="1196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979976" y="1196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43549" y="37669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726422" y="1196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1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9</a:t>
            </a:r>
            <a:r>
              <a:rPr lang="zh-TW" altLang="en-US" dirty="0" smtClean="0"/>
              <a:t>張圖</a:t>
            </a:r>
            <a:r>
              <a:rPr lang="en-US" altLang="zh-TW" dirty="0" smtClean="0"/>
              <a:t>(8</a:t>
            </a:r>
            <a:r>
              <a:rPr lang="zh-TW" altLang="en-US" dirty="0" smtClean="0"/>
              <a:t>張使用者繪圖，一張原圖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圖片檔案皆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1920</a:t>
            </a:r>
            <a:r>
              <a:rPr lang="zh-TW" altLang="en-US" dirty="0" smtClean="0"/>
              <a:t>*</a:t>
            </a:r>
            <a:r>
              <a:rPr lang="en-US" altLang="zh-TW" dirty="0" smtClean="0"/>
              <a:t>1080</a:t>
            </a:r>
          </a:p>
          <a:p>
            <a:r>
              <a:rPr lang="zh-TW" altLang="en-US" dirty="0"/>
              <a:t>無取樣點</a:t>
            </a:r>
            <a:r>
              <a:rPr lang="en-US" altLang="zh-TW" dirty="0"/>
              <a:t>(</a:t>
            </a:r>
            <a:r>
              <a:rPr lang="zh-TW" altLang="en-US" dirty="0"/>
              <a:t>整張圖下去做二維傅立葉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花費時間為</a:t>
            </a:r>
            <a:endParaRPr lang="en-US" altLang="zh-TW" dirty="0" smtClean="0"/>
          </a:p>
          <a:p>
            <a:r>
              <a:rPr lang="zh-TW" altLang="en-US" dirty="0"/>
              <a:t>平均</a:t>
            </a:r>
            <a:r>
              <a:rPr lang="zh-TW" altLang="en-US" dirty="0" smtClean="0"/>
              <a:t>比對一張需耗費</a:t>
            </a:r>
            <a:r>
              <a:rPr lang="en-US" altLang="zh-TW" dirty="0" smtClean="0"/>
              <a:t>13</a:t>
            </a:r>
            <a:r>
              <a:rPr lang="zh-TW" altLang="en-US" dirty="0" smtClean="0"/>
              <a:t>秒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03848" y="3501008"/>
            <a:ext cx="3616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Elapsed time is 107.723657 seconds.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50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0127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141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150403" y="2102827"/>
            <a:ext cx="73914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2828"/>
          <a:stretch/>
        </p:blipFill>
        <p:spPr bwMode="auto">
          <a:xfrm>
            <a:off x="1187624" y="4509120"/>
            <a:ext cx="5495096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8"/>
          <a:stretch/>
        </p:blipFill>
        <p:spPr bwMode="auto">
          <a:xfrm>
            <a:off x="0" y="0"/>
            <a:ext cx="186003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10898" y="4187261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2.9533                         2.9840                        2.8418                      2.9986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03080" y="6503081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2.9569                        2.9008                       2.9923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46103" y="2085975"/>
            <a:ext cx="1958145" cy="2423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14560" y="4468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116901" y="1740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9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59"/>
          <a:stretch/>
        </p:blipFill>
        <p:spPr bwMode="auto">
          <a:xfrm>
            <a:off x="1475656" y="2132856"/>
            <a:ext cx="652272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7"/>
          <a:stretch/>
        </p:blipFill>
        <p:spPr bwMode="auto">
          <a:xfrm>
            <a:off x="179512" y="404664"/>
            <a:ext cx="165438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7" r="10977"/>
          <a:stretch/>
        </p:blipFill>
        <p:spPr bwMode="auto">
          <a:xfrm>
            <a:off x="1475656" y="4293096"/>
            <a:ext cx="6466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98137" y="3748390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1.3578                   1.2805                    1.4639                   1.3606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84985" y="6093296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1.3460                   1.3735                    1.3381                   1.3233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92161" y="1702333"/>
            <a:ext cx="1958145" cy="2423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00192" y="4117722"/>
            <a:ext cx="1958145" cy="224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08831" y="4125478"/>
            <a:ext cx="1591361" cy="224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2188760" y="18271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1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取樣、正規化</a:t>
            </a:r>
            <a:r>
              <a:rPr lang="en-US" altLang="zh-TW" dirty="0"/>
              <a:t>(</a:t>
            </a:r>
            <a:r>
              <a:rPr lang="zh-TW" altLang="en-US" dirty="0"/>
              <a:t>拿掉翻轉</a:t>
            </a:r>
            <a:r>
              <a:rPr lang="en-US" altLang="zh-TW" dirty="0"/>
              <a:t>_</a:t>
            </a:r>
            <a:r>
              <a:rPr lang="zh-TW" altLang="en-US" dirty="0"/>
              <a:t>角度正規化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079" name="Picture 7" descr="C:\Users\gn00254192\Desktop\recognize_matlab\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372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gn00254192\Desktop\recognize_matlab\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372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gn00254192\Desktop\recognize_matlab\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0" y="479372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84784"/>
            <a:ext cx="43148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38" y="3479384"/>
            <a:ext cx="42957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79" y="5250809"/>
            <a:ext cx="42862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3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09"/>
          <a:stretch/>
        </p:blipFill>
        <p:spPr bwMode="auto">
          <a:xfrm>
            <a:off x="1381210" y="1916832"/>
            <a:ext cx="649224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3"/>
          <a:stretch/>
        </p:blipFill>
        <p:spPr bwMode="auto">
          <a:xfrm>
            <a:off x="107504" y="17128"/>
            <a:ext cx="161487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11343"/>
          <a:stretch/>
        </p:blipFill>
        <p:spPr bwMode="auto">
          <a:xfrm>
            <a:off x="1390132" y="4221088"/>
            <a:ext cx="650573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07704" y="3770907"/>
            <a:ext cx="577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3.1219                  2.9556                  3.9316                      3.0558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19112" y="6165304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2.8653                  2.8836                  3.0031                      2.8573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05607" y="4125478"/>
            <a:ext cx="1722777" cy="2409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731447" y="4125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81210" y="4221088"/>
            <a:ext cx="1678622" cy="2313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9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4"/>
          <a:stretch/>
        </p:blipFill>
        <p:spPr bwMode="auto">
          <a:xfrm>
            <a:off x="1368974" y="2204864"/>
            <a:ext cx="644652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9"/>
          <a:stretch/>
        </p:blipFill>
        <p:spPr bwMode="auto">
          <a:xfrm>
            <a:off x="107504" y="188640"/>
            <a:ext cx="159565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4" r="11173"/>
          <a:stretch/>
        </p:blipFill>
        <p:spPr bwMode="auto">
          <a:xfrm>
            <a:off x="1385338" y="4539676"/>
            <a:ext cx="6430156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991199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2.6464                2.9164                     3.0255                   2.2044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35696" y="6361856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2.9146                2.7656                     2.6497                   2.9200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56176" y="2204864"/>
            <a:ext cx="1659318" cy="2155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31640" y="2060848"/>
            <a:ext cx="1584176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64088" y="4360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6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4"/>
          <a:stretch/>
        </p:blipFill>
        <p:spPr bwMode="auto">
          <a:xfrm>
            <a:off x="1619672" y="2420888"/>
            <a:ext cx="649224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2"/>
          <a:stretch/>
        </p:blipFill>
        <p:spPr bwMode="auto">
          <a:xfrm>
            <a:off x="107504" y="116632"/>
            <a:ext cx="1617084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1" r="11066"/>
          <a:stretch/>
        </p:blipFill>
        <p:spPr bwMode="auto">
          <a:xfrm>
            <a:off x="1619490" y="4509120"/>
            <a:ext cx="647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6"/>
          <a:stretch/>
        </p:blipFill>
        <p:spPr bwMode="auto">
          <a:xfrm>
            <a:off x="1907704" y="3805925"/>
            <a:ext cx="85187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75518" b="259"/>
          <a:stretch/>
        </p:blipFill>
        <p:spPr bwMode="auto">
          <a:xfrm>
            <a:off x="3779912" y="3806991"/>
            <a:ext cx="576456" cy="40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3" r="64471"/>
          <a:stretch/>
        </p:blipFill>
        <p:spPr bwMode="auto">
          <a:xfrm>
            <a:off x="5508104" y="3786328"/>
            <a:ext cx="54864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9" r="52775"/>
          <a:stretch/>
        </p:blipFill>
        <p:spPr bwMode="auto">
          <a:xfrm>
            <a:off x="7092280" y="3786327"/>
            <a:ext cx="65314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1" r="41228"/>
          <a:stretch/>
        </p:blipFill>
        <p:spPr bwMode="auto">
          <a:xfrm>
            <a:off x="2067532" y="5974946"/>
            <a:ext cx="64443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1" r="31003"/>
          <a:stretch/>
        </p:blipFill>
        <p:spPr bwMode="auto">
          <a:xfrm>
            <a:off x="3757288" y="6016245"/>
            <a:ext cx="59218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6" r="19498"/>
          <a:stretch/>
        </p:blipFill>
        <p:spPr bwMode="auto">
          <a:xfrm>
            <a:off x="5485480" y="6016245"/>
            <a:ext cx="59218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2" r="7262"/>
          <a:stretch/>
        </p:blipFill>
        <p:spPr bwMode="auto">
          <a:xfrm>
            <a:off x="7047884" y="6016245"/>
            <a:ext cx="696686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8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0"/>
          <a:stretch/>
        </p:blipFill>
        <p:spPr bwMode="auto">
          <a:xfrm>
            <a:off x="0" y="28952"/>
            <a:ext cx="186499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49050" y="2132856"/>
            <a:ext cx="7348538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2617"/>
          <a:stretch/>
        </p:blipFill>
        <p:spPr bwMode="auto">
          <a:xfrm>
            <a:off x="932497" y="4427866"/>
            <a:ext cx="549417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367459" y="4097167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2.9533                         2.9840                        2.8418                      2.9986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75656" y="6418591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2.9569                        2.9008                       2.9923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60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2656"/>
            <a:ext cx="3168352" cy="191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21"/>
          <a:stretch/>
        </p:blipFill>
        <p:spPr bwMode="auto">
          <a:xfrm>
            <a:off x="1512808" y="2489148"/>
            <a:ext cx="64566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3" r="11069"/>
          <a:stretch/>
        </p:blipFill>
        <p:spPr bwMode="auto">
          <a:xfrm>
            <a:off x="1512808" y="4413906"/>
            <a:ext cx="6460762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4"/>
          <a:stretch/>
        </p:blipFill>
        <p:spPr bwMode="auto">
          <a:xfrm>
            <a:off x="179512" y="518845"/>
            <a:ext cx="154679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907704" y="4032198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1.3578                   1.2805                    1.4639                   1.3606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979712" y="6021288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1.3460                   1.3735                    1.3381                   1.3233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2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56"/>
          <a:stretch/>
        </p:blipFill>
        <p:spPr bwMode="auto">
          <a:xfrm>
            <a:off x="1691680" y="2204864"/>
            <a:ext cx="646176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1" r="10929"/>
          <a:stretch/>
        </p:blipFill>
        <p:spPr bwMode="auto">
          <a:xfrm>
            <a:off x="1691680" y="4305924"/>
            <a:ext cx="6475751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3"/>
          <a:stretch/>
        </p:blipFill>
        <p:spPr bwMode="auto">
          <a:xfrm>
            <a:off x="91434" y="260648"/>
            <a:ext cx="1616986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988264" y="3907754"/>
            <a:ext cx="577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3.1219                  2.9556                  3.9316                      3.0558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017540" y="6117485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2.8653                  2.8836                  3.0031                      2.8573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4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42"/>
          <a:stretch/>
        </p:blipFill>
        <p:spPr bwMode="auto">
          <a:xfrm>
            <a:off x="1547664" y="2348880"/>
            <a:ext cx="641604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1" r="11103"/>
          <a:stretch/>
        </p:blipFill>
        <p:spPr bwMode="auto">
          <a:xfrm>
            <a:off x="1547664" y="4509120"/>
            <a:ext cx="6460761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9"/>
          <a:stretch/>
        </p:blipFill>
        <p:spPr bwMode="auto">
          <a:xfrm>
            <a:off x="95964" y="332656"/>
            <a:ext cx="1630984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2086774" y="3920505"/>
            <a:ext cx="58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2.6464                2.9164                     3.0255                   2.2044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96568" y="6146955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2.9146                2.7656                     2.6497                   2.9200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45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6100539" cy="540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33500"/>
            <a:ext cx="5899708" cy="606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242888"/>
            <a:ext cx="6067425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79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利用平均當最大長度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31"/>
          <a:stretch/>
        </p:blipFill>
        <p:spPr bwMode="auto">
          <a:xfrm>
            <a:off x="1763688" y="2060848"/>
            <a:ext cx="614172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7" r="11364"/>
          <a:stretch/>
        </p:blipFill>
        <p:spPr bwMode="auto">
          <a:xfrm>
            <a:off x="1784472" y="4365104"/>
            <a:ext cx="6120936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3" r="-16"/>
          <a:stretch/>
        </p:blipFill>
        <p:spPr bwMode="auto">
          <a:xfrm>
            <a:off x="280209" y="240649"/>
            <a:ext cx="1562474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211960" y="170080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2.8091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339752" y="3873458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2.8091               3.0666                  3.2166                2.3390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339752" y="6309320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3.0036               2.9314                   2.7902              3.0666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72200" y="2070140"/>
            <a:ext cx="1656184" cy="2294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844940" y="4365104"/>
            <a:ext cx="1527260" cy="2313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課程須利用</a:t>
            </a:r>
            <a:r>
              <a:rPr lang="en-US" altLang="zh-TW" dirty="0" err="1" smtClean="0"/>
              <a:t>coursegetpath.m</a:t>
            </a:r>
            <a:r>
              <a:rPr lang="zh-TW" altLang="en-US" dirty="0" smtClean="0"/>
              <a:t>去下載軌跡檔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將軌跡檔拉</a:t>
            </a:r>
            <a:r>
              <a:rPr lang="zh-TW" altLang="en-US" dirty="0" smtClean="0"/>
              <a:t>入</a:t>
            </a:r>
            <a:r>
              <a:rPr lang="en-US" altLang="zh-TW" dirty="0" err="1" smtClean="0"/>
              <a:t>coursepathreader</a:t>
            </a:r>
            <a:r>
              <a:rPr lang="zh-TW" altLang="en-US" dirty="0" smtClean="0"/>
              <a:t>資料夾去，並利用</a:t>
            </a:r>
            <a:r>
              <a:rPr lang="en-US" altLang="zh-TW" dirty="0" err="1" smtClean="0"/>
              <a:t>pathreader</a:t>
            </a:r>
            <a:r>
              <a:rPr lang="zh-TW" altLang="en-US" dirty="0" smtClean="0"/>
              <a:t>去重繪筆跡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執行</a:t>
            </a:r>
            <a:r>
              <a:rPr lang="en-US" altLang="zh-TW" dirty="0" err="1" smtClean="0"/>
              <a:t>sampleallfile.m</a:t>
            </a:r>
            <a:r>
              <a:rPr lang="zh-TW" altLang="en-US" dirty="0" smtClean="0"/>
              <a:t>去跑出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本實驗不跑左右翻轉</a:t>
            </a:r>
            <a:r>
              <a:rPr lang="en-US" altLang="zh-TW" dirty="0" smtClean="0"/>
              <a:t>point)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跑出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檔後，將所有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檔丟入</a:t>
            </a:r>
            <a:r>
              <a:rPr lang="en-US" altLang="zh-TW" dirty="0" smtClean="0"/>
              <a:t>MYFFT2</a:t>
            </a:r>
            <a:r>
              <a:rPr lang="zh-TW" altLang="en-US" dirty="0" smtClean="0"/>
              <a:t>去執行</a:t>
            </a:r>
            <a:r>
              <a:rPr lang="en-US" altLang="zh-TW" dirty="0" smtClean="0"/>
              <a:t>myfft2.m(</a:t>
            </a:r>
            <a:r>
              <a:rPr lang="zh-TW" altLang="en-US" dirty="0" smtClean="0"/>
              <a:t>本實驗拿去</a:t>
            </a:r>
            <a:r>
              <a:rPr lang="en-US" altLang="zh-TW" dirty="0" smtClean="0"/>
              <a:t>cost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原始檔需跑</a:t>
            </a:r>
            <a:r>
              <a:rPr lang="en-US" altLang="zh-TW" dirty="0" err="1" smtClean="0"/>
              <a:t>lessontwopic.m</a:t>
            </a:r>
            <a:r>
              <a:rPr lang="zh-TW" altLang="en-US" smtClean="0"/>
              <a:t>去二質化影像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7" y="2519403"/>
            <a:ext cx="931441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" y="3716410"/>
            <a:ext cx="9391478" cy="246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992"/>
            <a:ext cx="8964488" cy="101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820472" y="2780928"/>
            <a:ext cx="216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5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取樣、正規化</a:t>
            </a:r>
            <a:r>
              <a:rPr lang="en-US" altLang="zh-TW" dirty="0"/>
              <a:t>(</a:t>
            </a:r>
            <a:r>
              <a:rPr lang="zh-TW" altLang="en-US" dirty="0"/>
              <a:t>拿掉翻轉</a:t>
            </a:r>
            <a:r>
              <a:rPr lang="en-US" altLang="zh-TW" dirty="0"/>
              <a:t>_</a:t>
            </a:r>
            <a:r>
              <a:rPr lang="zh-TW" altLang="en-US" dirty="0"/>
              <a:t>角度正規化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100" name="Picture 4" descr="C:\Users\gn00254192\Desktop\recognize_matlab\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2099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gn00254192\Desktop\recognize_matlab\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49915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gn00254192\Desktop\recognize_matlab\9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5930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45000"/>
            <a:ext cx="42862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82" y="3516527"/>
            <a:ext cx="42576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8" y="5229200"/>
            <a:ext cx="4286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課程須利用</a:t>
            </a:r>
            <a:r>
              <a:rPr lang="en-US" altLang="zh-TW" dirty="0" err="1" smtClean="0"/>
              <a:t>coursegetpath.m</a:t>
            </a:r>
            <a:r>
              <a:rPr lang="zh-TW" altLang="en-US" dirty="0" smtClean="0"/>
              <a:t>去下載軌跡檔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將軌跡檔拉</a:t>
            </a:r>
            <a:r>
              <a:rPr lang="zh-TW" altLang="en-US" dirty="0" smtClean="0"/>
              <a:t>入</a:t>
            </a:r>
            <a:r>
              <a:rPr lang="en-US" altLang="zh-TW" dirty="0" err="1" smtClean="0"/>
              <a:t>coursepathreader</a:t>
            </a:r>
            <a:r>
              <a:rPr lang="zh-TW" altLang="en-US" dirty="0" smtClean="0"/>
              <a:t>資料夾去，並利用</a:t>
            </a:r>
            <a:r>
              <a:rPr lang="en-US" altLang="zh-TW" dirty="0" err="1" smtClean="0"/>
              <a:t>pathreader</a:t>
            </a:r>
            <a:r>
              <a:rPr lang="zh-TW" altLang="en-US" dirty="0" smtClean="0"/>
              <a:t>去重繪筆跡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r>
              <a:rPr lang="zh-TW" altLang="en-US" dirty="0" smtClean="0">
                <a:solidFill>
                  <a:srgbClr val="FF0000"/>
                </a:solidFill>
              </a:rPr>
              <a:t>執行</a:t>
            </a:r>
            <a:r>
              <a:rPr lang="en-US" altLang="zh-TW" dirty="0" err="1" smtClean="0">
                <a:solidFill>
                  <a:srgbClr val="FF0000"/>
                </a:solidFill>
              </a:rPr>
              <a:t>sampleallfile.m</a:t>
            </a:r>
            <a:r>
              <a:rPr lang="zh-TW" altLang="en-US" dirty="0" smtClean="0">
                <a:solidFill>
                  <a:srgbClr val="FF0000"/>
                </a:solidFill>
              </a:rPr>
              <a:t>去跑出</a:t>
            </a:r>
            <a:r>
              <a:rPr lang="en-US" altLang="zh-TW" dirty="0" smtClean="0">
                <a:solidFill>
                  <a:srgbClr val="FF0000"/>
                </a:solidFill>
              </a:rPr>
              <a:t>point</a:t>
            </a:r>
            <a:r>
              <a:rPr lang="zh-TW" altLang="en-US" dirty="0" smtClean="0">
                <a:solidFill>
                  <a:srgbClr val="FF0000"/>
                </a:solidFill>
              </a:rPr>
              <a:t>檔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本實驗不跑左右翻轉</a:t>
            </a:r>
            <a:r>
              <a:rPr lang="en-US" altLang="zh-TW" dirty="0" smtClean="0">
                <a:solidFill>
                  <a:srgbClr val="FF0000"/>
                </a:solidFill>
              </a:rPr>
              <a:t>point)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4.</a:t>
            </a:r>
            <a:r>
              <a:rPr lang="zh-TW" altLang="en-US" dirty="0" smtClean="0">
                <a:solidFill>
                  <a:srgbClr val="FF0000"/>
                </a:solidFill>
              </a:rPr>
              <a:t>跑出</a:t>
            </a:r>
            <a:r>
              <a:rPr lang="en-US" altLang="zh-TW" dirty="0" smtClean="0">
                <a:solidFill>
                  <a:srgbClr val="FF0000"/>
                </a:solidFill>
              </a:rPr>
              <a:t>point</a:t>
            </a:r>
            <a:r>
              <a:rPr lang="zh-TW" altLang="en-US" dirty="0" smtClean="0">
                <a:solidFill>
                  <a:srgbClr val="FF0000"/>
                </a:solidFill>
              </a:rPr>
              <a:t>檔後，將所有</a:t>
            </a:r>
            <a:r>
              <a:rPr lang="en-US" altLang="zh-TW" dirty="0" smtClean="0">
                <a:solidFill>
                  <a:srgbClr val="FF0000"/>
                </a:solidFill>
              </a:rPr>
              <a:t>point</a:t>
            </a:r>
            <a:r>
              <a:rPr lang="zh-TW" altLang="en-US" dirty="0" smtClean="0">
                <a:solidFill>
                  <a:srgbClr val="FF0000"/>
                </a:solidFill>
              </a:rPr>
              <a:t>檔丟入</a:t>
            </a:r>
            <a:r>
              <a:rPr lang="en-US" altLang="zh-TW" dirty="0" smtClean="0">
                <a:solidFill>
                  <a:srgbClr val="FF0000"/>
                </a:solidFill>
              </a:rPr>
              <a:t>MYFFT2</a:t>
            </a:r>
            <a:r>
              <a:rPr lang="zh-TW" altLang="en-US" dirty="0" smtClean="0">
                <a:solidFill>
                  <a:srgbClr val="FF0000"/>
                </a:solidFill>
              </a:rPr>
              <a:t>去執行</a:t>
            </a:r>
            <a:r>
              <a:rPr lang="en-US" altLang="zh-TW" dirty="0" smtClean="0">
                <a:solidFill>
                  <a:srgbClr val="FF0000"/>
                </a:solidFill>
              </a:rPr>
              <a:t>myfft2.m(</a:t>
            </a:r>
            <a:r>
              <a:rPr lang="zh-TW" altLang="en-US" dirty="0" smtClean="0">
                <a:solidFill>
                  <a:srgbClr val="FF0000"/>
                </a:solidFill>
              </a:rPr>
              <a:t>本實驗拿去</a:t>
            </a:r>
            <a:r>
              <a:rPr lang="en-US" altLang="zh-TW" dirty="0" smtClean="0">
                <a:solidFill>
                  <a:srgbClr val="FF0000"/>
                </a:solidFill>
              </a:rPr>
              <a:t>cost</a:t>
            </a:r>
            <a:r>
              <a:rPr lang="zh-TW" altLang="en-US" dirty="0" smtClean="0">
                <a:solidFill>
                  <a:srgbClr val="FF0000"/>
                </a:solidFill>
              </a:rPr>
              <a:t>計算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5.</a:t>
            </a:r>
            <a:r>
              <a:rPr lang="zh-TW" altLang="en-US" dirty="0" smtClean="0">
                <a:solidFill>
                  <a:srgbClr val="FF0000"/>
                </a:solidFill>
              </a:rPr>
              <a:t>原始檔需跑</a:t>
            </a:r>
            <a:r>
              <a:rPr lang="en-US" altLang="zh-TW" dirty="0" err="1" smtClean="0">
                <a:solidFill>
                  <a:srgbClr val="FF0000"/>
                </a:solidFill>
              </a:rPr>
              <a:t>lessontwopic.m</a:t>
            </a:r>
            <a:r>
              <a:rPr lang="zh-TW" altLang="en-US" dirty="0" smtClean="0">
                <a:solidFill>
                  <a:srgbClr val="FF0000"/>
                </a:solidFill>
              </a:rPr>
              <a:t>去二質化影像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6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課程須利用</a:t>
            </a:r>
            <a:r>
              <a:rPr lang="en-US" altLang="zh-TW" dirty="0" err="1" smtClean="0"/>
              <a:t>coursegetpath.m</a:t>
            </a:r>
            <a:r>
              <a:rPr lang="zh-TW" altLang="en-US" dirty="0" smtClean="0"/>
              <a:t>去下載軌跡檔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將軌跡檔拉</a:t>
            </a:r>
            <a:r>
              <a:rPr lang="zh-TW" altLang="en-US" dirty="0" smtClean="0"/>
              <a:t>入</a:t>
            </a:r>
            <a:r>
              <a:rPr lang="en-US" altLang="zh-TW" dirty="0" err="1" smtClean="0"/>
              <a:t>coursepathreader</a:t>
            </a:r>
            <a:r>
              <a:rPr lang="zh-TW" altLang="en-US" dirty="0" smtClean="0"/>
              <a:t>資料夾去，並利用</a:t>
            </a:r>
            <a:r>
              <a:rPr lang="en-US" altLang="zh-TW" dirty="0" err="1" smtClean="0"/>
              <a:t>pathreader</a:t>
            </a:r>
            <a:r>
              <a:rPr lang="zh-TW" altLang="en-US" dirty="0" smtClean="0"/>
              <a:t>去重繪筆跡</a:t>
            </a:r>
            <a:endParaRPr lang="en-US" altLang="zh-TW" dirty="0" smtClean="0"/>
          </a:p>
          <a:p>
            <a:r>
              <a:rPr lang="zh-TW" altLang="en-US" dirty="0" smtClean="0"/>
              <a:t>執行</a:t>
            </a:r>
            <a:r>
              <a:rPr lang="en-US" altLang="zh-TW" dirty="0" err="1" smtClean="0"/>
              <a:t>explanation_all_code</a:t>
            </a:r>
            <a:r>
              <a:rPr lang="zh-TW" altLang="en-US" dirty="0" smtClean="0"/>
              <a:t>跑出所有</a:t>
            </a:r>
            <a:r>
              <a:rPr lang="en-US" altLang="zh-TW" dirty="0" smtClean="0"/>
              <a:t>.point</a:t>
            </a:r>
            <a:r>
              <a:rPr lang="zh-TW" altLang="en-US" dirty="0" smtClean="0"/>
              <a:t>檔並且跑</a:t>
            </a:r>
            <a:r>
              <a:rPr lang="en-US" altLang="zh-TW" dirty="0" smtClean="0"/>
              <a:t>fft2</a:t>
            </a:r>
          </a:p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47" y="476672"/>
            <a:ext cx="7280646" cy="625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C:\Users\gn00254192\Documents\GitHub\recognize_matlab_alltestdata\1114第一次實驗(課程二)\原始圖檔\141579233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88" y="836712"/>
            <a:ext cx="511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gn00254192\Documents\GitHub\recognize_matlab_alltestdata\1114第一次實驗(課程二)\coursepathreader\5171105190903808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92" y="3738163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0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2" name="Picture 2" descr="C:\Users\gn00254192\Documents\GitHub\recognize_matlab_alltestdata\1114第一次實驗(課程二)\原始圖檔\1415792470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89" y="260648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gn00254192\Documents\GitHub\recognize_matlab_alltestdata\1114第一次實驗(課程二)\coursepathreader\5178081291534336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38813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 descr="C:\Users\gn00254192\Documents\GitHub\recognize_matlab_alltestdata\1119第二次實驗(課程四)\原始圖檔\141649627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347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gn00254192\Documents\GitHub\recognize_matlab_alltestdata\1119第二次實驗(課程四)\coursepathreader\5629652273987584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 descr="C:\Users\gn00254192\Documents\GitHub\recognize_matlab_alltestdata\1119第二次實驗(課程四)\原始圖檔\1416495744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129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gn00254192\Documents\GitHub\recognize_matlab_alltestdata\1119第二次實驗(課程四)\coursepathreader\566232972735283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140968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0203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2776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Show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找問題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49805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38" y="1757761"/>
            <a:ext cx="4355579" cy="433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3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 smtClean="0"/>
              <a:t>頻譜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fftshift</a:t>
            </a:r>
            <a:r>
              <a:rPr lang="en-US" altLang="zh-TW" dirty="0" smtClean="0"/>
              <a:t>)-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5" y="1255400"/>
            <a:ext cx="8352928" cy="545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5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圖片</a:t>
            </a:r>
            <a:r>
              <a:rPr lang="en-US" altLang="zh-TW" dirty="0"/>
              <a:t>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3" y="1625974"/>
            <a:ext cx="8755741" cy="50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2853"/>
            <a:ext cx="4536504" cy="455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63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本次實驗流程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課程須利用</a:t>
            </a:r>
            <a:r>
              <a:rPr lang="en-US" altLang="zh-TW" dirty="0" err="1" smtClean="0"/>
              <a:t>coursegetpath.m</a:t>
            </a:r>
            <a:r>
              <a:rPr lang="zh-TW" altLang="en-US" dirty="0" smtClean="0"/>
              <a:t>去下載軌跡檔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將軌跡檔拉</a:t>
            </a:r>
            <a:r>
              <a:rPr lang="zh-TW" altLang="en-US" dirty="0" smtClean="0"/>
              <a:t>入</a:t>
            </a:r>
            <a:r>
              <a:rPr lang="en-US" altLang="zh-TW" dirty="0" err="1" smtClean="0"/>
              <a:t>coursepathreader</a:t>
            </a:r>
            <a:r>
              <a:rPr lang="zh-TW" altLang="en-US" dirty="0" smtClean="0"/>
              <a:t>資料夾去，並利用</a:t>
            </a:r>
            <a:r>
              <a:rPr lang="en-US" altLang="zh-TW" dirty="0" err="1" smtClean="0"/>
              <a:t>pathreader</a:t>
            </a:r>
            <a:r>
              <a:rPr lang="zh-TW" altLang="en-US" dirty="0" smtClean="0"/>
              <a:t>去重繪筆跡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執行</a:t>
            </a:r>
            <a:r>
              <a:rPr lang="en-US" altLang="zh-TW" dirty="0" err="1" smtClean="0"/>
              <a:t>sampleallfile.m</a:t>
            </a:r>
            <a:r>
              <a:rPr lang="zh-TW" altLang="en-US" dirty="0" smtClean="0"/>
              <a:t>去跑出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本實驗不跑左右翻轉</a:t>
            </a:r>
            <a:r>
              <a:rPr lang="en-US" altLang="zh-TW" dirty="0" smtClean="0"/>
              <a:t>point)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跑出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檔後，將所有</a:t>
            </a:r>
            <a:r>
              <a:rPr lang="en-US" altLang="zh-TW" dirty="0" smtClean="0"/>
              <a:t>point</a:t>
            </a:r>
            <a:r>
              <a:rPr lang="zh-TW" altLang="en-US" dirty="0" smtClean="0"/>
              <a:t>檔丟入</a:t>
            </a:r>
            <a:r>
              <a:rPr lang="en-US" altLang="zh-TW" dirty="0" smtClean="0"/>
              <a:t>MYFFT2</a:t>
            </a:r>
            <a:r>
              <a:rPr lang="zh-TW" altLang="en-US" dirty="0" smtClean="0"/>
              <a:t>去執行</a:t>
            </a:r>
            <a:r>
              <a:rPr lang="en-US" altLang="zh-TW" dirty="0" smtClean="0"/>
              <a:t>myfft2.m(</a:t>
            </a:r>
            <a:r>
              <a:rPr lang="zh-TW" altLang="en-US" dirty="0" smtClean="0"/>
              <a:t>本實驗拿去</a:t>
            </a:r>
            <a:r>
              <a:rPr lang="en-US" altLang="zh-TW" dirty="0" smtClean="0"/>
              <a:t>cost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原始檔需跑</a:t>
            </a:r>
            <a:r>
              <a:rPr lang="en-US" altLang="zh-TW" dirty="0" err="1" smtClean="0"/>
              <a:t>lessontwopic.m</a:t>
            </a:r>
            <a:r>
              <a:rPr lang="zh-TW" altLang="en-US" dirty="0" smtClean="0"/>
              <a:t>去二質化影像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23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頻譜</a:t>
            </a:r>
            <a:r>
              <a:rPr lang="en-US" altLang="zh-TW" dirty="0"/>
              <a:t>(</a:t>
            </a:r>
            <a:r>
              <a:rPr lang="en-US" altLang="zh-TW" dirty="0" err="1"/>
              <a:t>fftshift</a:t>
            </a:r>
            <a:r>
              <a:rPr lang="en-US" altLang="zh-TW" dirty="0"/>
              <a:t>)-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2902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圖片</a:t>
            </a:r>
            <a:r>
              <a:rPr lang="en-US" altLang="zh-TW" dirty="0"/>
              <a:t>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36310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74953"/>
            <a:ext cx="4968552" cy="496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4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頻譜</a:t>
            </a:r>
            <a:r>
              <a:rPr lang="en-US" altLang="zh-TW" dirty="0"/>
              <a:t>(</a:t>
            </a:r>
            <a:r>
              <a:rPr lang="en-US" altLang="zh-TW" dirty="0" err="1"/>
              <a:t>fftshift</a:t>
            </a:r>
            <a:r>
              <a:rPr lang="en-US" altLang="zh-TW" dirty="0"/>
              <a:t>)-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32372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7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圖片</a:t>
            </a:r>
            <a:r>
              <a:rPr lang="en-US" altLang="zh-TW" dirty="0"/>
              <a:t>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8" y="1584240"/>
            <a:ext cx="8593522" cy="50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1606"/>
            <a:ext cx="4702967" cy="469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6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頻譜</a:t>
            </a:r>
            <a:r>
              <a:rPr lang="en-US" altLang="zh-TW" dirty="0"/>
              <a:t>(</a:t>
            </a:r>
            <a:r>
              <a:rPr lang="en-US" altLang="zh-TW" dirty="0" err="1"/>
              <a:t>fftshift</a:t>
            </a:r>
            <a:r>
              <a:rPr lang="en-US" altLang="zh-TW" dirty="0"/>
              <a:t>)-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24965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7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圖片</a:t>
            </a:r>
            <a:r>
              <a:rPr lang="en-US" altLang="zh-TW" dirty="0"/>
              <a:t>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1484784"/>
            <a:ext cx="8635230" cy="517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51" y="1354318"/>
            <a:ext cx="511256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8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</a:t>
            </a:r>
            <a:r>
              <a:rPr lang="zh-TW" altLang="en-US" dirty="0"/>
              <a:t>頻譜</a:t>
            </a:r>
            <a:r>
              <a:rPr lang="en-US" altLang="zh-TW" dirty="0"/>
              <a:t>(</a:t>
            </a:r>
            <a:r>
              <a:rPr lang="en-US" altLang="zh-TW" dirty="0" err="1"/>
              <a:t>fftshift</a:t>
            </a:r>
            <a:r>
              <a:rPr lang="en-US" altLang="zh-TW" dirty="0"/>
              <a:t>)-</a:t>
            </a:r>
            <a:r>
              <a:rPr lang="zh-TW" altLang="en-US" dirty="0"/>
              <a:t>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26137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30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.bmp(</a:t>
            </a:r>
            <a:r>
              <a:rPr lang="zh-TW" altLang="en-US" dirty="0" smtClean="0"/>
              <a:t>單色點陣圖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6" y="1573014"/>
            <a:ext cx="8609394" cy="505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4" y="1661595"/>
            <a:ext cx="4742095" cy="472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4650"/>
            <a:ext cx="72961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2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.bmp(</a:t>
            </a:r>
            <a:r>
              <a:rPr lang="zh-TW" altLang="en-US" dirty="0"/>
              <a:t>單色點陣圖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56400"/>
            <a:ext cx="860665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2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49701" cy="515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14780"/>
            <a:ext cx="4857725" cy="489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2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mtClean="0"/>
              <a:t>           原</a:t>
            </a:r>
            <a:r>
              <a:rPr lang="zh-TW" altLang="en-US" dirty="0"/>
              <a:t>圖</a:t>
            </a:r>
          </a:p>
        </p:txBody>
      </p:sp>
      <p:pic>
        <p:nvPicPr>
          <p:cNvPr id="1026" name="Picture 2" descr="C:\Users\gn00254192\Desktop\recognize_matlab\大小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12"/>
          <a:stretch/>
        </p:blipFill>
        <p:spPr bwMode="auto">
          <a:xfrm>
            <a:off x="1608719" y="1802842"/>
            <a:ext cx="6269797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n00254192\Desktop\recognize_matlab\大小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1" r="12164"/>
          <a:stretch/>
        </p:blipFill>
        <p:spPr bwMode="auto">
          <a:xfrm>
            <a:off x="1535619" y="4296692"/>
            <a:ext cx="648048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n00254192\Desktop\recognize_matlab\大小正規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3"/>
          <a:stretch/>
        </p:blipFill>
        <p:spPr bwMode="auto">
          <a:xfrm>
            <a:off x="30630" y="26473"/>
            <a:ext cx="1874488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90925"/>
            <a:ext cx="742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642235"/>
            <a:ext cx="723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21211"/>
            <a:ext cx="733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645024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093296"/>
            <a:ext cx="733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093295"/>
            <a:ext cx="7239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094692"/>
            <a:ext cx="723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6113742"/>
            <a:ext cx="7334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8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47939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62326" cy="519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6" y="300903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18.1687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88430" y="299695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34.3418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88214" y="30124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24.0246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55575" y="482851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34.3201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89417" y="485243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23.3820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95129" y="485243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24.5678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5322" y="657094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24.7286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76117" y="657094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20.8903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669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75856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125013" y="3393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80097" y="1741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25" y="1513580"/>
            <a:ext cx="5256584" cy="52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48019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9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48477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27809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1.0295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64251" y="27991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1.2668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68344" y="279913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1.0643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9591" y="472514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1.0291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264251" y="472560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1.0384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642708" y="473493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1.0394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99590" y="64886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1.0360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64250" y="648866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1.2932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4757" y="3168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4757" y="1293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4757" y="5094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85053" y="3183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04248" y="31502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69" y="1696571"/>
            <a:ext cx="4739431" cy="472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7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20536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8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56400"/>
            <a:ext cx="883525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043608" y="27809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1.2518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355976" y="27813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1.1594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68344" y="27813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1.1475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15616" y="462457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1.3248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355976" y="462457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1.1505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668343" y="4624574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1.3141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15616" y="648763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1.2265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355975" y="649384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1.1660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57980" y="1275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2723" y="3190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42723" y="1372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42723" y="50109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60" y="1416022"/>
            <a:ext cx="5145757" cy="515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9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23623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6151"/>
            <a:ext cx="8712968" cy="516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95630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2.2602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122260" y="29969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2.4806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52320" y="29969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2.4064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71599" y="484355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1.8683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22259" y="484355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2.2876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482908" y="484355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2.3496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27584" y="652542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2.2012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57275" y="654806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2.3710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79512" y="3373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79512" y="5301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8669" y="1540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55906" y="3399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94" y="1230776"/>
            <a:ext cx="5456231" cy="544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34372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4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" y="1556792"/>
            <a:ext cx="8817944" cy="509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30689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2.0228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108649" y="30689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1.7578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64288" y="30689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3.1406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9591" y="47971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1.6979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08649" y="47971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1.5570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164288" y="47971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1.5639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24239" y="650766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1.8113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08648" y="650766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1.5253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347864" y="522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419872" y="3438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28184" y="3421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3413" y="3052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97021" y="16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24" y="1639452"/>
            <a:ext cx="5929322" cy="4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2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1119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418801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0" y="1256400"/>
            <a:ext cx="818519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7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0209</a:t>
            </a:r>
            <a:r>
              <a:rPr lang="zh-TW" altLang="en-US" dirty="0" smtClean="0"/>
              <a:t>進度報告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34721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/>
              <a:t>找出最小距離</a:t>
            </a:r>
            <a:endParaRPr lang="en-US" altLang="zh-TW" dirty="0" smtClean="0"/>
          </a:p>
          <a:p>
            <a:r>
              <a:rPr lang="zh-TW" altLang="en-US" dirty="0"/>
              <a:t>找出最大距離</a:t>
            </a:r>
            <a:endParaRPr lang="en-US" altLang="zh-TW" dirty="0" smtClean="0"/>
          </a:p>
          <a:p>
            <a:r>
              <a:rPr lang="zh-TW" altLang="en-US" dirty="0"/>
              <a:t>所有點乘上最小</a:t>
            </a:r>
            <a:r>
              <a:rPr lang="zh-TW" altLang="en-US" dirty="0" smtClean="0"/>
              <a:t>距離再乘</a:t>
            </a:r>
            <a:r>
              <a:rPr lang="en-US" altLang="zh-TW" dirty="0" smtClean="0"/>
              <a:t>0.9</a:t>
            </a:r>
          </a:p>
          <a:p>
            <a:r>
              <a:rPr lang="zh-TW" altLang="en-US" dirty="0" smtClean="0"/>
              <a:t>所有點再加上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最小距離</a:t>
            </a:r>
            <a:r>
              <a:rPr lang="en-US" altLang="zh-TW" dirty="0" smtClean="0"/>
              <a:t>/2)(</a:t>
            </a:r>
            <a:r>
              <a:rPr lang="zh-TW" altLang="en-US" dirty="0" smtClean="0"/>
              <a:t>目的是讓所有座標點是正的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用最大距離製造一個空白矩陣</a:t>
            </a:r>
            <a:r>
              <a:rPr lang="en-US" altLang="zh-TW" dirty="0" smtClean="0"/>
              <a:t>,</a:t>
            </a:r>
            <a:r>
              <a:rPr lang="zh-TW" altLang="en-US" dirty="0" smtClean="0"/>
              <a:t>讓所有點可放入</a:t>
            </a:r>
            <a:endParaRPr lang="en-US" altLang="zh-TW" dirty="0" smtClean="0"/>
          </a:p>
          <a:p>
            <a:r>
              <a:rPr lang="zh-TW" altLang="en-US" dirty="0"/>
              <a:t>原圖須在</a:t>
            </a:r>
            <a:r>
              <a:rPr lang="en-US" altLang="zh-TW" dirty="0" smtClean="0"/>
              <a:t>1920*1080</a:t>
            </a:r>
            <a:r>
              <a:rPr lang="zh-TW" altLang="en-US" dirty="0" smtClean="0"/>
              <a:t>上</a:t>
            </a:r>
            <a:r>
              <a:rPr lang="en-US" altLang="zh-TW" dirty="0" smtClean="0"/>
              <a:t>,</a:t>
            </a:r>
            <a:r>
              <a:rPr lang="zh-TW" altLang="en-US" dirty="0" smtClean="0"/>
              <a:t>且圖片不可低於</a:t>
            </a:r>
            <a:r>
              <a:rPr lang="en-US" altLang="zh-TW" dirty="0" smtClean="0"/>
              <a:t>800*800</a:t>
            </a:r>
          </a:p>
          <a:p>
            <a:r>
              <a:rPr lang="zh-TW" altLang="en-US"/>
              <a:t>確保所有線段無斷點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99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38472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27583" y="2884294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1.2563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1.5118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1.2261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14748" y="4797152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1.2278</a:t>
            </a:r>
            <a:r>
              <a:rPr lang="zh-TW" altLang="en-US" dirty="0" smtClean="0"/>
              <a:t>                                                     </a:t>
            </a:r>
            <a:r>
              <a:rPr lang="en-US" altLang="zh-TW" dirty="0" smtClean="0"/>
              <a:t>1.2587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1.2527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4748" y="6564460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1.2554</a:t>
            </a:r>
            <a:r>
              <a:rPr lang="zh-TW" altLang="en-US" dirty="0" smtClean="0"/>
              <a:t>                                                </a:t>
            </a:r>
            <a:r>
              <a:rPr lang="en-US" altLang="zh-TW" dirty="0" smtClean="0"/>
              <a:t>1.5274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04248" y="1556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1157" y="32578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4248" y="3422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91157" y="51410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5806" y="14019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339200"/>
            <a:ext cx="8246305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38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610737" cy="50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86757" y="3109442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1.1092                                               1.8304                                                  1.2279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86757" y="4869160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1.8325                                              1.0509                                                   1.4822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6757" y="654571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1.4360                                                 1.1604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31840" y="3478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842" y="16383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31840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94201" y="16503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9529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6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7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79722" y="2924944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1.4964                                                   1.2697                                                   1.3029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79721" y="4756502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1.2679                                                    1.3460                                                  1.4268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59632" y="6555583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1.2990                                                   1.3259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3109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86739" y="1484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0755" y="5125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2280" y="1372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40599" y="513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86739" y="3294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18907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1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972330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2.0638                                                1.9899                                                  1.8586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33733" y="4869160"/>
            <a:ext cx="719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1.4905                                                 1.8217                                                1.8404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33732" y="6545900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1.7365                                               1.9343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609" y="338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9512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63888" y="3392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72200" y="3392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70156" y="1700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</a:t>
            </a:r>
          </a:p>
        </p:txBody>
      </p:sp>
      <p:pic>
        <p:nvPicPr>
          <p:cNvPr id="1026" name="Picture 2" descr="C:\Users\gn00254192\Documents\GitHub\Draweducation\res\drawable-hdpi\draw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47574"/>
            <a:ext cx="2572400" cy="15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n00254192\Documents\GitHub\Draweducation\res\drawable-hdpi\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28735"/>
            <a:ext cx="1295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n00254192\Documents\GitHub\Draweducation\res\drawable-hdpi\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46" y="1965031"/>
            <a:ext cx="16668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n00254192\Desktop\cub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gn00254192\Desktop\shadow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13" y="4319123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gn00254192\Desktop\200805131310240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60162" y="4526195"/>
            <a:ext cx="1656571" cy="12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17016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6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91430" cy="513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3069461"/>
            <a:ext cx="703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1.0500                                                 0.9761                                             1.8114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63321" y="4756502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1.0355                                                 0.8716                                              0.9474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87624" y="6530597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0.9848                                               0.8516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87732" y="51479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41793" y="3439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37381" y="3347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36889" y="15781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1339200"/>
            <a:ext cx="8223007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3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0209</a:t>
            </a:r>
            <a:r>
              <a:rPr lang="zh-TW" altLang="en-US" dirty="0" smtClean="0"/>
              <a:t>放入</a:t>
            </a:r>
            <a:r>
              <a:rPr lang="en-US" altLang="zh-TW" dirty="0" err="1" smtClean="0"/>
              <a:t>Bounding_box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王泰傑</a:t>
            </a:r>
          </a:p>
        </p:txBody>
      </p:sp>
    </p:spTree>
    <p:extLst>
      <p:ext uri="{BB962C8B-B14F-4D97-AF65-F5344CB8AC3E}">
        <p14:creationId xmlns:p14="http://schemas.microsoft.com/office/powerpoint/2010/main" val="32190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41056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27584" y="2812286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0.2845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0.2813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0.2583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43633" y="4756502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0.1938</a:t>
            </a:r>
            <a:r>
              <a:rPr lang="zh-TW" altLang="en-US" dirty="0" smtClean="0"/>
              <a:t>                                                 </a:t>
            </a:r>
            <a:r>
              <a:rPr lang="en-US" altLang="zh-TW" dirty="0" smtClean="0"/>
              <a:t>0.2676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0.2684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1560" y="6581745"/>
            <a:ext cx="443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0.2420</a:t>
            </a:r>
            <a:r>
              <a:rPr lang="zh-TW" altLang="en-US" dirty="0" smtClean="0"/>
              <a:t>                                                        </a:t>
            </a:r>
            <a:r>
              <a:rPr lang="en-US" altLang="zh-TW" dirty="0" smtClean="0"/>
              <a:t>0.2922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8715" y="3331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4693" y="522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8264" y="1404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63888" y="3284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48264" y="3331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</a:t>
            </a:r>
            <a:r>
              <a:rPr lang="en-US" altLang="zh-TW" dirty="0" err="1"/>
              <a:t>Bounding_box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6150"/>
            <a:ext cx="8787249" cy="525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2972330"/>
            <a:ext cx="72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2.0638                                                1.9899                                                  1.8586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33733" y="4869160"/>
            <a:ext cx="719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1.4905                                                 1.8217                                                1.8404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33732" y="6545900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1.7365                                               1.9343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609" y="338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9512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63888" y="3392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72200" y="3392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70156" y="1700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=500;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318586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4692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=300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74824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5" y="2668270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0.1293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0.1288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0.1145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89533" y="4653136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0.0881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0.1214</a:t>
            </a:r>
            <a:r>
              <a:rPr lang="zh-TW" altLang="en-US" dirty="0" smtClean="0"/>
              <a:t>                                                     </a:t>
            </a:r>
            <a:r>
              <a:rPr lang="en-US" altLang="zh-TW" dirty="0" smtClean="0"/>
              <a:t>0.1229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67550" y="6583154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0.1082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0.1307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539" y="3204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8639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16550" y="12407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61234" y="3193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16550" y="3206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Bounding_box</a:t>
            </a:r>
            <a:r>
              <a:rPr lang="en-US" altLang="zh-TW" dirty="0" smtClean="0"/>
              <a:t>=300</a:t>
            </a:r>
            <a:r>
              <a:rPr lang="en-US" altLang="zh-TW" dirty="0"/>
              <a:t>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68760"/>
            <a:ext cx="818590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9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73334"/>
            <a:ext cx="836842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Bounding_box</a:t>
            </a:r>
            <a:r>
              <a:rPr lang="en-US" altLang="zh-TW" dirty="0"/>
              <a:t>=150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5576" y="2780928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0.0438</a:t>
            </a:r>
            <a:r>
              <a:rPr lang="zh-TW" altLang="en-US" dirty="0" smtClean="0"/>
              <a:t>                                                  </a:t>
            </a:r>
            <a:r>
              <a:rPr lang="en-US" altLang="zh-TW" dirty="0" smtClean="0"/>
              <a:t>0.0446</a:t>
            </a:r>
            <a:r>
              <a:rPr lang="zh-TW" altLang="en-US" dirty="0" smtClean="0"/>
              <a:t>                                                       </a:t>
            </a:r>
            <a:r>
              <a:rPr lang="en-US" altLang="zh-TW" dirty="0" smtClean="0"/>
              <a:t>0.0382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44215" y="4618563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0.0293</a:t>
            </a:r>
            <a:r>
              <a:rPr lang="zh-TW" altLang="en-US" dirty="0" smtClean="0"/>
              <a:t>                                               </a:t>
            </a:r>
            <a:r>
              <a:rPr lang="en-US" altLang="zh-TW" dirty="0" smtClean="0"/>
              <a:t>0.0412</a:t>
            </a:r>
            <a:r>
              <a:rPr lang="zh-TW" altLang="en-US" dirty="0" smtClean="0"/>
              <a:t>                                                      </a:t>
            </a:r>
            <a:r>
              <a:rPr lang="en-US" altLang="zh-TW" dirty="0" smtClean="0"/>
              <a:t>0.0428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83568" y="6488668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0.0374</a:t>
            </a:r>
            <a:r>
              <a:rPr lang="zh-TW" altLang="en-US" dirty="0" smtClean="0"/>
              <a:t>                                                   </a:t>
            </a:r>
            <a:r>
              <a:rPr lang="en-US" altLang="zh-TW" dirty="0" smtClean="0"/>
              <a:t>0.0420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608" y="338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0677" y="5084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04248" y="1385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19872" y="320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19872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14753</TotalTime>
  <Words>3221</Words>
  <Application>Microsoft Office PowerPoint</Application>
  <PresentationFormat>如螢幕大小 (4:3)</PresentationFormat>
  <Paragraphs>1557</Paragraphs>
  <Slides>244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244</vt:i4>
      </vt:variant>
    </vt:vector>
  </HeadingPairs>
  <TitlesOfParts>
    <vt:vector size="245" baseType="lpstr">
      <vt:lpstr>Office 佈景主題</vt:lpstr>
      <vt:lpstr>1112進度報告drawlinefft2</vt:lpstr>
      <vt:lpstr>Fft2資料檔(右下角為原圖)</vt:lpstr>
      <vt:lpstr>取樣、正規化(拿掉翻轉_角度正規化)</vt:lpstr>
      <vt:lpstr>取樣、正規化(拿掉翻轉_角度正規化)</vt:lpstr>
      <vt:lpstr>取樣、正規化(拿掉翻轉_角度正規化)</vt:lpstr>
      <vt:lpstr>本次實驗流程</vt:lpstr>
      <vt:lpstr>           原圖</vt:lpstr>
      <vt:lpstr>1119進度報告</vt:lpstr>
      <vt:lpstr>課程</vt:lpstr>
      <vt:lpstr>           原圖</vt:lpstr>
      <vt:lpstr>           原圖</vt:lpstr>
      <vt:lpstr>           原圖</vt:lpstr>
      <vt:lpstr>           原圖</vt:lpstr>
      <vt:lpstr>下周進度</vt:lpstr>
      <vt:lpstr>1127進度報告</vt:lpstr>
      <vt:lpstr>PowerPoint 簡報</vt:lpstr>
      <vt:lpstr>PowerPoint 簡報</vt:lpstr>
      <vt:lpstr>PowerPoint 簡報</vt:lpstr>
      <vt:lpstr>PowerPoint 簡報</vt:lpstr>
      <vt:lpstr>PowerPoint 簡報</vt:lpstr>
      <vt:lpstr>fft2_fft2shift_ifft2</vt:lpstr>
      <vt:lpstr>1210進度報告</vt:lpstr>
      <vt:lpstr>流程圖</vt:lpstr>
      <vt:lpstr>程式碼註解</vt:lpstr>
      <vt:lpstr>程式碼註解</vt:lpstr>
      <vt:lpstr>程式碼註解</vt:lpstr>
      <vt:lpstr>程式碼註解</vt:lpstr>
      <vt:lpstr>下載的原始圖 (以下照片大小皆1920*1080)</vt:lpstr>
      <vt:lpstr>原始圖片轉TIFF (以下照片大小皆1920*1080)</vt:lpstr>
      <vt:lpstr>將圖放在第一象限並show出</vt:lpstr>
      <vt:lpstr>各個圖片的頻譜</vt:lpstr>
      <vt:lpstr>PowerPoint 簡報</vt:lpstr>
      <vt:lpstr>PowerPoint 簡報</vt:lpstr>
      <vt:lpstr>PowerPoint 簡報</vt:lpstr>
      <vt:lpstr>PowerPoint 簡報</vt:lpstr>
      <vt:lpstr>PowerPoint 簡報</vt:lpstr>
      <vt:lpstr>0127進度報告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利用平均當最大長度</vt:lpstr>
      <vt:lpstr>實驗流程</vt:lpstr>
      <vt:lpstr>實驗流程</vt:lpstr>
      <vt:lpstr>實驗流程</vt:lpstr>
      <vt:lpstr>PowerPoint 簡報</vt:lpstr>
      <vt:lpstr>PowerPoint 簡報</vt:lpstr>
      <vt:lpstr>PowerPoint 簡報</vt:lpstr>
      <vt:lpstr>PowerPoint 簡報</vt:lpstr>
      <vt:lpstr>0203進度報告</vt:lpstr>
      <vt:lpstr>Show 圖片-找問題</vt:lpstr>
      <vt:lpstr>Show 頻譜(fftshift)-找問題</vt:lpstr>
      <vt:lpstr>Show 圖片-找問題</vt:lpstr>
      <vt:lpstr>Show 頻譜(fftshift)-找問題</vt:lpstr>
      <vt:lpstr>Show 圖片-找問題</vt:lpstr>
      <vt:lpstr>Show 頻譜(fftshift)-找問題</vt:lpstr>
      <vt:lpstr>Show 圖片-找問題</vt:lpstr>
      <vt:lpstr>Show 頻譜(fftshift)-找問題</vt:lpstr>
      <vt:lpstr>Show 圖片-找問題</vt:lpstr>
      <vt:lpstr>Show 頻譜(fftshift)-找問題</vt:lpstr>
      <vt:lpstr>.bmp(單色點陣圖)</vt:lpstr>
      <vt:lpstr>.bmp(單色點陣圖)</vt:lpstr>
      <vt:lpstr>PowerPoint 簡報</vt:lpstr>
      <vt:lpstr>PowerPoint 簡報</vt:lpstr>
      <vt:lpstr>手繪</vt:lpstr>
      <vt:lpstr>手繪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0209進度報告</vt:lpstr>
      <vt:lpstr>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0209放入Bounding_box</vt:lpstr>
      <vt:lpstr>Bounding_box=500;</vt:lpstr>
      <vt:lpstr>與Bounding_box比較</vt:lpstr>
      <vt:lpstr>Bounding_box=500;</vt:lpstr>
      <vt:lpstr>Bounding_box=300;</vt:lpstr>
      <vt:lpstr>Bounding_box=300;</vt:lpstr>
      <vt:lpstr>Bounding_box=150;</vt:lpstr>
      <vt:lpstr>Bounding_box=150;</vt:lpstr>
      <vt:lpstr>0211放入Bounding_box</vt:lpstr>
      <vt:lpstr>原始</vt:lpstr>
      <vt:lpstr>Bounding_box=500;</vt:lpstr>
      <vt:lpstr>Bounding_box=500;</vt:lpstr>
      <vt:lpstr>未處理二值化圖片</vt:lpstr>
      <vt:lpstr>處理進Bounding_box後的圖片</vt:lpstr>
      <vt:lpstr>Bounding_box=300;</vt:lpstr>
      <vt:lpstr>Bounding_box=300;</vt:lpstr>
      <vt:lpstr>Bounding_box=150;</vt:lpstr>
      <vt:lpstr>Bounding_box=150;</vt:lpstr>
      <vt:lpstr>Bounding_box=50;</vt:lpstr>
      <vt:lpstr>Bounding_box=50;</vt:lpstr>
      <vt:lpstr>原始</vt:lpstr>
      <vt:lpstr>Bounding_box=500;</vt:lpstr>
      <vt:lpstr>Bounding_box=500;</vt:lpstr>
      <vt:lpstr>Fb_resize後直接設定閥值</vt:lpstr>
      <vt:lpstr>相機翻拍</vt:lpstr>
      <vt:lpstr>scan</vt:lpstr>
      <vt:lpstr>0212畢卡索圖</vt:lpstr>
      <vt:lpstr>four_threshold</vt:lpstr>
      <vt:lpstr>看原圖~處理圖</vt:lpstr>
      <vt:lpstr>跑正規化~所有點</vt:lpstr>
      <vt:lpstr>跑正規化~所有點</vt:lpstr>
      <vt:lpstr>PowerPoint 簡報</vt:lpstr>
      <vt:lpstr>Pic_1</vt:lpstr>
      <vt:lpstr>Pic_2</vt:lpstr>
      <vt:lpstr>Pic_3</vt:lpstr>
      <vt:lpstr>Pic_4</vt:lpstr>
      <vt:lpstr>Pic_5</vt:lpstr>
      <vt:lpstr>Pic_6</vt:lpstr>
      <vt:lpstr>Pic_7</vt:lpstr>
      <vt:lpstr>跑正規化~所有點</vt:lpstr>
      <vt:lpstr>Bounding_box=500;</vt:lpstr>
      <vt:lpstr>Bounding_box=500;</vt:lpstr>
      <vt:lpstr>跑正規化~所有點</vt:lpstr>
      <vt:lpstr>Bounding_box=300;</vt:lpstr>
      <vt:lpstr>Bounding_box=300;</vt:lpstr>
      <vt:lpstr>跑正規化~所有點</vt:lpstr>
      <vt:lpstr>Bounding_box=150;</vt:lpstr>
      <vt:lpstr>Bounding_box=150;</vt:lpstr>
      <vt:lpstr>跑正規化~所有點</vt:lpstr>
      <vt:lpstr>Bounding_box=50;</vt:lpstr>
      <vt:lpstr>Bounding_box=50;</vt:lpstr>
      <vt:lpstr>0305數據視覺化</vt:lpstr>
      <vt:lpstr>PowerPoint 簡報</vt:lpstr>
      <vt:lpstr>One_pic  v.s. Third_pic</vt:lpstr>
      <vt:lpstr>PowerPoint 簡報</vt:lpstr>
      <vt:lpstr>One_pic  v.s. Third_pic</vt:lpstr>
      <vt:lpstr>PowerPoint 簡報</vt:lpstr>
      <vt:lpstr>One_pic  v.s. Third_pic</vt:lpstr>
      <vt:lpstr>PowerPoint 簡報</vt:lpstr>
      <vt:lpstr>One_pic  v.s. Third_pic</vt:lpstr>
      <vt:lpstr>PowerPoint 簡報</vt:lpstr>
      <vt:lpstr>One_pic  v.s. Third_pic</vt:lpstr>
      <vt:lpstr>PowerPoint 簡報</vt:lpstr>
      <vt:lpstr>One_pic  v.s. Third_pic</vt:lpstr>
      <vt:lpstr>One_pic</vt:lpstr>
      <vt:lpstr>Third_pic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One_pic</vt:lpstr>
      <vt:lpstr>Third_pic</vt:lpstr>
      <vt:lpstr>0311_TPS_300point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0317_TPS_300point</vt:lpstr>
      <vt:lpstr>TPS_300point</vt:lpstr>
      <vt:lpstr>Boundingbox_700</vt:lpstr>
      <vt:lpstr>TPS_300point</vt:lpstr>
      <vt:lpstr>Boundingbox_700</vt:lpstr>
      <vt:lpstr>TPS_300point</vt:lpstr>
      <vt:lpstr>Boundingbox_700</vt:lpstr>
      <vt:lpstr>TPS_300point</vt:lpstr>
      <vt:lpstr>Boundingbox_700</vt:lpstr>
      <vt:lpstr>TPS_300point</vt:lpstr>
      <vt:lpstr>Boundingbox_700</vt:lpstr>
      <vt:lpstr>TPS_300point</vt:lpstr>
      <vt:lpstr>Boundingbox_700</vt:lpstr>
      <vt:lpstr>0318_TPS_300point</vt:lpstr>
      <vt:lpstr>問題</vt:lpstr>
      <vt:lpstr>之前作法</vt:lpstr>
      <vt:lpstr>之前作法</vt:lpstr>
      <vt:lpstr>修正作法</vt:lpstr>
      <vt:lpstr>face9a_face1a</vt:lpstr>
      <vt:lpstr>face9a_face2a</vt:lpstr>
      <vt:lpstr>face9a_face3a</vt:lpstr>
      <vt:lpstr>face9a_face4a</vt:lpstr>
      <vt:lpstr>face9a_face5a</vt:lpstr>
      <vt:lpstr>face9a_face6a</vt:lpstr>
      <vt:lpstr>face9a_face7a</vt:lpstr>
      <vt:lpstr>face9a_face8a</vt:lpstr>
      <vt:lpstr>TPS_300point</vt:lpstr>
      <vt:lpstr>TPS_Bounding_box_300point</vt:lpstr>
      <vt:lpstr>試著修改bounding_box</vt:lpstr>
      <vt:lpstr>試著修改bounding_box</vt:lpstr>
      <vt:lpstr>face_bunding_notlockwidth9a_face_bunding_notlockwidth1a</vt:lpstr>
      <vt:lpstr>face_bunding_notlockwidth9a_face_bunding_notlockwidth2a</vt:lpstr>
      <vt:lpstr>face_bunding_notlockwidth9a_face_bunding_notlockwidth3a</vt:lpstr>
      <vt:lpstr>face_bunding_notlockwidth9a_face_bunding_notlockwidth4a</vt:lpstr>
      <vt:lpstr>face_bunding_notlockwidth9a_face_bunding_notlockwidth5a</vt:lpstr>
      <vt:lpstr>face_bunding_notlockwidth9a_face_bunding_notlockwidth6a</vt:lpstr>
      <vt:lpstr>face_bunding_notlockwidth9a_face_bunding_notlockwidth7a</vt:lpstr>
      <vt:lpstr>face_bunding_notlockwidth9a_face_bunding_notlockwidth8a</vt:lpstr>
      <vt:lpstr>TPS_Bounding_box_300point</vt:lpstr>
      <vt:lpstr>TPS_Bounding_box_notlock_300point</vt:lpstr>
      <vt:lpstr>0329_修改取樣點</vt:lpstr>
      <vt:lpstr>增加點數來改進取樣點之間距離</vt:lpstr>
      <vt:lpstr>讀取point檔，觀察如何畫點</vt:lpstr>
      <vt:lpstr>PowerPoint 簡報</vt:lpstr>
      <vt:lpstr>PowerPoint 簡報</vt:lpstr>
      <vt:lpstr>PowerPoint 簡報</vt:lpstr>
      <vt:lpstr>改善前後比較</vt:lpstr>
      <vt:lpstr>改善前後比較</vt:lpstr>
      <vt:lpstr>改善前後比較</vt:lpstr>
      <vt:lpstr>改善前後比較</vt:lpstr>
      <vt:lpstr>改善前後比較</vt:lpstr>
      <vt:lpstr>改善前後比較</vt:lpstr>
      <vt:lpstr>改善前後比較</vt:lpstr>
      <vt:lpstr>PowerPoint 簡報</vt:lpstr>
      <vt:lpstr>P7v.s.P9(10.4577)</vt:lpstr>
      <vt:lpstr>P5v.s.P9(7.4669)</vt:lpstr>
      <vt:lpstr>P5v.s.P9(36.3875)</vt:lpstr>
      <vt:lpstr>試著增加點數</vt:lpstr>
      <vt:lpstr>困難處</vt:lpstr>
      <vt:lpstr>PowerPoint 簡報</vt:lpstr>
      <vt:lpstr>TPS_survey</vt:lpstr>
      <vt:lpstr>Demo_參數</vt:lpstr>
      <vt:lpstr>TPS_survey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1112進度報告drawlinefft2</dc:title>
  <dc:creator>gn00254192</dc:creator>
  <cp:lastModifiedBy>gn00254192</cp:lastModifiedBy>
  <cp:revision>214</cp:revision>
  <dcterms:created xsi:type="dcterms:W3CDTF">2014-11-12T15:24:04Z</dcterms:created>
  <dcterms:modified xsi:type="dcterms:W3CDTF">2015-04-01T18:51:06Z</dcterms:modified>
</cp:coreProperties>
</file>